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09" r:id="rId5"/>
    <p:sldMasterId id="2147483729" r:id="rId6"/>
  </p:sldMasterIdLst>
  <p:notesMasterIdLst>
    <p:notesMasterId r:id="rId48"/>
  </p:notesMasterIdLst>
  <p:handoutMasterIdLst>
    <p:handoutMasterId r:id="rId49"/>
  </p:handoutMasterIdLst>
  <p:sldIdLst>
    <p:sldId id="305" r:id="rId7"/>
    <p:sldId id="395" r:id="rId8"/>
    <p:sldId id="396" r:id="rId9"/>
    <p:sldId id="397" r:id="rId10"/>
    <p:sldId id="363" r:id="rId11"/>
    <p:sldId id="850" r:id="rId12"/>
    <p:sldId id="851" r:id="rId13"/>
    <p:sldId id="849" r:id="rId14"/>
    <p:sldId id="848" r:id="rId15"/>
    <p:sldId id="399" r:id="rId16"/>
    <p:sldId id="406" r:id="rId17"/>
    <p:sldId id="385" r:id="rId18"/>
    <p:sldId id="400" r:id="rId19"/>
    <p:sldId id="401" r:id="rId20"/>
    <p:sldId id="402" r:id="rId21"/>
    <p:sldId id="403" r:id="rId22"/>
    <p:sldId id="413" r:id="rId23"/>
    <p:sldId id="414" r:id="rId24"/>
    <p:sldId id="398" r:id="rId25"/>
    <p:sldId id="854" r:id="rId26"/>
    <p:sldId id="855" r:id="rId27"/>
    <p:sldId id="856" r:id="rId28"/>
    <p:sldId id="853" r:id="rId29"/>
    <p:sldId id="857" r:id="rId30"/>
    <p:sldId id="847" r:id="rId31"/>
    <p:sldId id="377" r:id="rId32"/>
    <p:sldId id="378" r:id="rId33"/>
    <p:sldId id="415" r:id="rId34"/>
    <p:sldId id="355" r:id="rId35"/>
    <p:sldId id="780" r:id="rId36"/>
    <p:sldId id="422" r:id="rId37"/>
    <p:sldId id="314" r:id="rId38"/>
    <p:sldId id="307" r:id="rId39"/>
    <p:sldId id="416" r:id="rId40"/>
    <p:sldId id="844" r:id="rId41"/>
    <p:sldId id="317" r:id="rId42"/>
    <p:sldId id="845" r:id="rId43"/>
    <p:sldId id="846" r:id="rId44"/>
    <p:sldId id="419" r:id="rId45"/>
    <p:sldId id="417" r:id="rId46"/>
    <p:sldId id="420" r:id="rId47"/>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16EE2-C50E-4E4E-9423-16C958CF94FC}">
          <p14:sldIdLst>
            <p14:sldId id="305"/>
          </p14:sldIdLst>
        </p14:section>
        <p14:section name="Intro to ML" id="{9D91F965-55F7-46E5-BAD9-EDEC7C8B6F12}">
          <p14:sldIdLst>
            <p14:sldId id="395"/>
            <p14:sldId id="396"/>
            <p14:sldId id="397"/>
            <p14:sldId id="363"/>
            <p14:sldId id="850"/>
            <p14:sldId id="851"/>
            <p14:sldId id="849"/>
            <p14:sldId id="848"/>
            <p14:sldId id="399"/>
            <p14:sldId id="406"/>
            <p14:sldId id="385"/>
            <p14:sldId id="400"/>
            <p14:sldId id="401"/>
            <p14:sldId id="402"/>
            <p14:sldId id="403"/>
            <p14:sldId id="413"/>
            <p14:sldId id="414"/>
            <p14:sldId id="398"/>
          </p14:sldIdLst>
        </p14:section>
        <p14:section name="High dim low sample size" id="{6087955D-5BDF-4743-9B2F-FA7435254173}">
          <p14:sldIdLst>
            <p14:sldId id="854"/>
            <p14:sldId id="855"/>
            <p14:sldId id="856"/>
            <p14:sldId id="853"/>
            <p14:sldId id="857"/>
          </p14:sldIdLst>
        </p14:section>
        <p14:section name="Re-imagine science" id="{CEA206ED-5469-47F5-A8CB-3706262B744E}">
          <p14:sldIdLst>
            <p14:sldId id="847"/>
            <p14:sldId id="377"/>
            <p14:sldId id="378"/>
            <p14:sldId id="415"/>
            <p14:sldId id="355"/>
            <p14:sldId id="780"/>
            <p14:sldId id="422"/>
            <p14:sldId id="314"/>
            <p14:sldId id="307"/>
            <p14:sldId id="416"/>
            <p14:sldId id="844"/>
            <p14:sldId id="317"/>
            <p14:sldId id="845"/>
            <p14:sldId id="846"/>
          </p14:sldIdLst>
        </p14:section>
        <p14:section name="Conclusion" id="{E5964DB6-68DF-406C-B557-931985251151}">
          <p14:sldIdLst>
            <p14:sldId id="419"/>
            <p14:sldId id="417"/>
            <p14:sldId id="420"/>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A9CE"/>
    <a:srgbClr val="001D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autoAdjust="0"/>
    <p:restoredTop sz="87500" autoAdjust="0"/>
  </p:normalViewPr>
  <p:slideViewPr>
    <p:cSldViewPr showGuides="1">
      <p:cViewPr varScale="1">
        <p:scale>
          <a:sx n="98" d="100"/>
          <a:sy n="98" d="100"/>
        </p:scale>
        <p:origin x="112" y="60"/>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18" d="100"/>
          <a:sy n="118" d="100"/>
        </p:scale>
        <p:origin x="4924" y="10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8/11/2021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8/11/2021</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97449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343121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36406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25</a:t>
            </a:fld>
            <a:endParaRPr lang="en-AU"/>
          </a:p>
        </p:txBody>
      </p:sp>
    </p:spTree>
    <p:extLst>
      <p:ext uri="{BB962C8B-B14F-4D97-AF65-F5344CB8AC3E}">
        <p14:creationId xmlns:p14="http://schemas.microsoft.com/office/powerpoint/2010/main" val="1443051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There are some open questions and considerations around this ML task:</a:t>
            </a:r>
          </a:p>
          <a:p>
            <a:pPr marL="171450" indent="-171450">
              <a:buFontTx/>
              <a:buChar char="-"/>
            </a:pPr>
            <a:r>
              <a:rPr lang="en-AU" baseline="0" dirty="0"/>
              <a:t>Astronomy images are mostly noise</a:t>
            </a:r>
          </a:p>
          <a:p>
            <a:pPr marL="171450" indent="-171450">
              <a:buFontTx/>
              <a:buChar char="-"/>
            </a:pPr>
            <a:r>
              <a:rPr lang="en-AU" baseline="0" dirty="0"/>
              <a:t>Questions around how do we </a:t>
            </a:r>
            <a:r>
              <a:rPr lang="en-AU" baseline="0" dirty="0" err="1"/>
              <a:t>preprocess</a:t>
            </a:r>
            <a:r>
              <a:rPr lang="en-AU" baseline="0" dirty="0"/>
              <a:t> the image, so that the features are seen by the network.  Astronomical images can have both bright and faint features. </a:t>
            </a:r>
          </a:p>
          <a:p>
            <a:pPr marL="171450" indent="-171450">
              <a:buFontTx/>
              <a:buChar char="-"/>
            </a:pPr>
            <a:r>
              <a:rPr lang="en-AU" baseline="0" dirty="0"/>
              <a:t>Questions around whether to use supervised or unsupervised techniques. Do not have labels for all data of course – from RGZ project we have labels for 177k galaxies. Have project using unsupervised self-organised maps to do the radio source component grouping. Showing promise. </a:t>
            </a:r>
          </a:p>
          <a:p>
            <a:pPr marL="171450" indent="-171450">
              <a:buFontTx/>
              <a:buChar char="-"/>
            </a:pPr>
            <a:r>
              <a:rPr lang="en-AU" baseline="0" dirty="0"/>
              <a:t>Can we apply transfer learning? Train on one radio dataset and use the model on another dataset? Telescopes have different properties such as resolution and sensitivity, and observe at different frequencies.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13480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interested in climate models for which we have global simulation models and actual observations of the climate system. These observations can be at a very different time and space resolutions</a:t>
            </a:r>
          </a:p>
          <a:p>
            <a:pPr marL="171450" indent="-171450">
              <a:buFont typeface="Arial" panose="020B0604020202020204" pitchFamily="34" charset="0"/>
              <a:buChar char="•"/>
            </a:pPr>
            <a:r>
              <a:rPr lang="en-US" dirty="0"/>
              <a:t>We would like to model and propagate uncertainty on climate variables accurately by combining different sources of information in order to understand climate variability;  make predictions at different horizons and characterize the climate system. For example, what is the climate response to human action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354612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90488" y="744538"/>
            <a:ext cx="6615112" cy="3721100"/>
          </a:xfrm>
          <a:prstGeom prst="rect">
            <a:avLst/>
          </a:prstGeom>
        </p:spPr>
      </p:sp>
      <p:sp>
        <p:nvSpPr>
          <p:cNvPr id="449" name="PlaceHolder 2"/>
          <p:cNvSpPr>
            <a:spLocks noGrp="1"/>
          </p:cNvSpPr>
          <p:nvPr>
            <p:ph type="body"/>
          </p:nvPr>
        </p:nvSpPr>
        <p:spPr>
          <a:xfrm>
            <a:off x="679680" y="4715280"/>
            <a:ext cx="5437080" cy="4465800"/>
          </a:xfrm>
          <a:prstGeom prst="rect">
            <a:avLst/>
          </a:prstGeom>
        </p:spPr>
        <p:txBody>
          <a:bodyPr lIns="0" tIns="0" rIns="0" bIns="0"/>
          <a:lstStyle/>
          <a:p>
            <a:pPr marL="216000" indent="-215280">
              <a:lnSpc>
                <a:spcPct val="100000"/>
              </a:lnSpc>
            </a:pPr>
            <a:r>
              <a:rPr lang="en-AU" sz="2000" b="0" strike="noStrike" spc="-1" dirty="0">
                <a:latin typeface="Arial"/>
              </a:rPr>
              <a:t>Recent events</a:t>
            </a:r>
          </a:p>
          <a:p>
            <a:pPr marL="216000" indent="-215280">
              <a:lnSpc>
                <a:spcPct val="100000"/>
              </a:lnSpc>
            </a:pPr>
            <a:r>
              <a:rPr lang="en-AU" sz="2000" b="0" strike="noStrike" spc="-1">
                <a:latin typeface="Arial"/>
              </a:rPr>
              <a:t>Disclaimer</a:t>
            </a:r>
          </a:p>
          <a:p>
            <a:pPr marL="216000" indent="-215280">
              <a:lnSpc>
                <a:spcPct val="100000"/>
              </a:lnSpc>
            </a:pPr>
            <a:r>
              <a:rPr lang="en-AU" sz="2000" b="0" strike="noStrike" spc="-1" dirty="0">
                <a:latin typeface="Arial"/>
              </a:rPr>
              <a:t>Contents</a:t>
            </a:r>
          </a:p>
        </p:txBody>
      </p:sp>
      <p:sp>
        <p:nvSpPr>
          <p:cNvPr id="450" name="CustomShape 3"/>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3BB05D4-C21B-497B-BD6F-69C17A3B9A4E}" type="slidenum">
              <a:rPr lang="en-AU" sz="1200" b="0" strike="noStrike" spc="-1">
                <a:solidFill>
                  <a:srgbClr val="000000"/>
                </a:solidFill>
                <a:latin typeface="Times New Roman"/>
              </a:rPr>
              <a:t>33</a:t>
            </a:fld>
            <a:endParaRPr lang="en-AU" sz="1200" b="0" strike="noStrike" spc="-1">
              <a:latin typeface="Arial"/>
            </a:endParaRPr>
          </a:p>
        </p:txBody>
      </p:sp>
    </p:spTree>
    <p:extLst>
      <p:ext uri="{BB962C8B-B14F-4D97-AF65-F5344CB8AC3E}">
        <p14:creationId xmlns:p14="http://schemas.microsoft.com/office/powerpoint/2010/main" val="88642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CSIRO</a:t>
            </a:r>
            <a:r>
              <a:rPr lang="en-AU" baseline="0" dirty="0"/>
              <a:t> has invested in another Future Science Platform on Synthetic Biology.</a:t>
            </a:r>
          </a:p>
          <a:p>
            <a:endParaRPr lang="en-AU" dirty="0"/>
          </a:p>
          <a:p>
            <a:r>
              <a:rPr lang="en-AU" dirty="0"/>
              <a:t>The specific problem</a:t>
            </a:r>
            <a:r>
              <a:rPr lang="en-AU" baseline="0" dirty="0"/>
              <a:t> we address is to increase the expression of a particular gene by changing the sequence that regulates the gene expression.</a:t>
            </a:r>
          </a:p>
          <a:p>
            <a:r>
              <a:rPr lang="en-AU" baseline="0" dirty="0"/>
              <a:t>There are two regions which regulates expression, the promotor, and the ribosomal binding site (RBS).</a:t>
            </a:r>
            <a:endParaRPr lang="en-AU" dirty="0"/>
          </a:p>
          <a:p>
            <a:endParaRPr lang="en-AU" dirty="0"/>
          </a:p>
          <a:p>
            <a:r>
              <a:rPr lang="en-AU" dirty="0"/>
              <a:t>There are two machine learning components</a:t>
            </a:r>
            <a:r>
              <a:rPr lang="en-AU" baseline="0" dirty="0"/>
              <a:t> (for two different MLAI tasks):</a:t>
            </a:r>
          </a:p>
          <a:p>
            <a:endParaRPr lang="en-AU" baseline="0" dirty="0"/>
          </a:p>
          <a:p>
            <a:pPr marL="228600" indent="-228600">
              <a:buAutoNum type="arabicPeriod"/>
            </a:pPr>
            <a:r>
              <a:rPr lang="en-AU" baseline="0" dirty="0"/>
              <a:t>Regression. Gaussian process to do regression from RBS to TIR. </a:t>
            </a:r>
            <a:br>
              <a:rPr lang="en-AU" baseline="0" dirty="0"/>
            </a:br>
            <a:r>
              <a:rPr lang="en-AU" baseline="0" dirty="0"/>
              <a:t>In other words, for a given RBS sequence, predict TIR (the amount of gene expressed / how green it glows)</a:t>
            </a:r>
            <a:br>
              <a:rPr lang="en-AU" baseline="0" dirty="0"/>
            </a:br>
            <a:r>
              <a:rPr lang="en-AU" baseline="0" dirty="0"/>
              <a:t>A GP provides the mean as well as the predictive uncertainty. </a:t>
            </a:r>
            <a:br>
              <a:rPr lang="en-AU" baseline="0" dirty="0"/>
            </a:br>
            <a:r>
              <a:rPr lang="en-AU" baseline="0" dirty="0"/>
              <a:t>This is shown in the plots by the dark blue line and the light blue shaded area. Note that the true function is orange (and unknown)</a:t>
            </a:r>
            <a:br>
              <a:rPr lang="en-AU" baseline="0" dirty="0"/>
            </a:br>
            <a:endParaRPr lang="en-AU" baseline="0" dirty="0"/>
          </a:p>
          <a:p>
            <a:pPr marL="228600" indent="-228600">
              <a:buAutoNum type="arabicPeriod"/>
            </a:pPr>
            <a:r>
              <a:rPr lang="en-AU" baseline="0" dirty="0"/>
              <a:t>Adaptive Design. We want to propose designs that maximise the value of the TIR (how green?). </a:t>
            </a:r>
            <a:br>
              <a:rPr lang="en-AU" baseline="0" dirty="0"/>
            </a:br>
            <a:r>
              <a:rPr lang="en-AU" baseline="0" dirty="0"/>
              <a:t>The upper confidence bound algorithm trades off exploration and exploitation. </a:t>
            </a:r>
            <a:br>
              <a:rPr lang="en-AU" baseline="0" dirty="0"/>
            </a:br>
            <a:r>
              <a:rPr lang="en-AU" baseline="0" dirty="0"/>
              <a:t>The two plots show one step of the algorithm. </a:t>
            </a:r>
            <a:br>
              <a:rPr lang="en-AU" baseline="0" dirty="0"/>
            </a:br>
            <a:r>
              <a:rPr lang="en-AU" baseline="0" dirty="0"/>
              <a:t>In the left plot, we select the green point, which has very high uncertainty (note broad confidence region). </a:t>
            </a:r>
            <a:br>
              <a:rPr lang="en-AU" baseline="0" dirty="0"/>
            </a:br>
            <a:r>
              <a:rPr lang="en-AU" baseline="0" dirty="0"/>
              <a:t>When we measure the value (shown on the right), we see that it is very low, and hence our regressor (the GP) updates its predictions.</a:t>
            </a:r>
            <a:br>
              <a:rPr lang="en-AU" baseline="0" dirty="0"/>
            </a:br>
            <a:r>
              <a:rPr lang="en-AU" baseline="0" dirty="0"/>
              <a:t>This leads to the next round where we select a different test point.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36</a:t>
            </a:fld>
            <a:endParaRPr lang="en-AU"/>
          </a:p>
        </p:txBody>
      </p:sp>
    </p:spTree>
    <p:extLst>
      <p:ext uri="{BB962C8B-B14F-4D97-AF65-F5344CB8AC3E}">
        <p14:creationId xmlns:p14="http://schemas.microsoft.com/office/powerpoint/2010/main" val="2561250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1463005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321481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0917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9" name="Picture 8"/>
          <p:cNvPicPr>
            <a:picLocks noChangeAspect="1"/>
          </p:cNvPicPr>
          <p:nvPr userDrawn="1"/>
        </p:nvPicPr>
        <p:blipFill>
          <a:blip r:embed="rId3"/>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38439902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411760" y="413437"/>
            <a:ext cx="4320480"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464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Pre-eminent National Science Organization</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3.emf"/><Relationship Id="rId2" Type="http://schemas.openxmlformats.org/officeDocument/2006/relationships/slideLayout" Target="../slideLayouts/slideLayout57.xml"/><Relationship Id="rId16"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5.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5.emf"/><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2"/>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703" r:id="rId3"/>
    <p:sldLayoutId id="2147483655" r:id="rId4"/>
    <p:sldLayoutId id="2147483704" r:id="rId5"/>
    <p:sldLayoutId id="2147483680" r:id="rId6"/>
    <p:sldLayoutId id="2147483679" r:id="rId7"/>
    <p:sldLayoutId id="2147483661" r:id="rId8"/>
    <p:sldLayoutId id="2147483702" r:id="rId9"/>
    <p:sldLayoutId id="2147483706" r:id="rId10"/>
    <p:sldLayoutId id="2147483698" r:id="rId11"/>
    <p:sldLayoutId id="2147483699" r:id="rId12"/>
    <p:sldLayoutId id="2147483663" r:id="rId13"/>
    <p:sldLayoutId id="2147483707" r:id="rId14"/>
    <p:sldLayoutId id="2147483664" r:id="rId15"/>
    <p:sldLayoutId id="2147483667" r:id="rId16"/>
    <p:sldLayoutId id="2147483665" r:id="rId17"/>
    <p:sldLayoutId id="2147483682" r:id="rId18"/>
    <p:sldLayoutId id="2147483681" r:id="rId19"/>
    <p:sldLayoutId id="2147483783"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82"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5.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esearch.csiro.au/mlai-fsp/"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5.xml"/><Relationship Id="rId6" Type="http://schemas.openxmlformats.org/officeDocument/2006/relationships/image" Target="../media/image32.tiff"/><Relationship Id="rId5" Type="http://schemas.openxmlformats.org/officeDocument/2006/relationships/image" Target="../media/image31.jpe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emf"/><Relationship Id="rId1" Type="http://schemas.openxmlformats.org/officeDocument/2006/relationships/slideLayout" Target="../slideLayouts/slideLayout39.xml"/><Relationship Id="rId5" Type="http://schemas.openxmlformats.org/officeDocument/2006/relationships/image" Target="../media/image37.jpeg"/><Relationship Id="rId4" Type="http://schemas.openxmlformats.org/officeDocument/2006/relationships/hyperlink" Target="https://research.csiro.au/mlai-fs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55.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39.xml"/><Relationship Id="rId5" Type="http://schemas.openxmlformats.org/officeDocument/2006/relationships/image" Target="../media/image46.pn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55.x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hyperlink" Target="https://en.wikipedia.org/wiki/Global_warming" TargetMode="External"/><Relationship Id="rId5" Type="http://schemas.openxmlformats.org/officeDocument/2006/relationships/image" Target="../media/image58.png"/><Relationship Id="rId4" Type="http://schemas.openxmlformats.org/officeDocument/2006/relationships/hyperlink" Target="https://en.wikipedia.org/wiki/Climate_mode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5.xml"/><Relationship Id="rId6" Type="http://schemas.openxmlformats.org/officeDocument/2006/relationships/image" Target="../media/image32.tiff"/><Relationship Id="rId5" Type="http://schemas.openxmlformats.org/officeDocument/2006/relationships/image" Target="../media/image31.jpeg"/><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18" Type="http://schemas.openxmlformats.org/officeDocument/2006/relationships/image" Target="../media/image89.jpeg"/><Relationship Id="rId3" Type="http://schemas.openxmlformats.org/officeDocument/2006/relationships/image" Target="../media/image75.png"/><Relationship Id="rId21" Type="http://schemas.openxmlformats.org/officeDocument/2006/relationships/hyperlink" Target="https://research.csiro.au/mlai-fsp/" TargetMode="External"/><Relationship Id="rId7" Type="http://schemas.openxmlformats.org/officeDocument/2006/relationships/image" Target="../media/image78.jpeg"/><Relationship Id="rId12" Type="http://schemas.openxmlformats.org/officeDocument/2006/relationships/image" Target="../media/image83.png"/><Relationship Id="rId17" Type="http://schemas.openxmlformats.org/officeDocument/2006/relationships/image" Target="../media/image88.jpeg"/><Relationship Id="rId2" Type="http://schemas.openxmlformats.org/officeDocument/2006/relationships/image" Target="../media/image7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55.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hyperlink" Target="https://jobs.csiro.au/" TargetMode="External"/><Relationship Id="rId15" Type="http://schemas.openxmlformats.org/officeDocument/2006/relationships/image" Target="../media/image86.jpeg"/><Relationship Id="rId10" Type="http://schemas.openxmlformats.org/officeDocument/2006/relationships/image" Target="../media/image81.jpeg"/><Relationship Id="rId19"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0.jpeg"/><Relationship Id="rId1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888431" cy="1440160"/>
          </a:xfrm>
        </p:spPr>
        <p:txBody>
          <a:bodyPr/>
          <a:lstStyle/>
          <a:p>
            <a:r>
              <a:rPr lang="en-AU" sz="3200" dirty="0"/>
              <a:t>Computational Biology – Part 1</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80210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1520" y="1275605"/>
            <a:ext cx="7848872" cy="2736305"/>
          </a:xfrm>
        </p:spPr>
        <p:txBody>
          <a:bodyPr/>
          <a:lstStyle/>
          <a:p>
            <a:pPr>
              <a:spcAft>
                <a:spcPct val="0"/>
              </a:spcAft>
            </a:pPr>
            <a:r>
              <a:rPr lang="en-US" dirty="0"/>
              <a:t>What to do with a predictor?</a:t>
            </a:r>
          </a:p>
          <a:p>
            <a:pPr lvl="1"/>
            <a:endParaRPr lang="en-US" dirty="0"/>
          </a:p>
          <a:p>
            <a:pPr lvl="1"/>
            <a:endParaRPr lang="en-US" dirty="0"/>
          </a:p>
        </p:txBody>
      </p:sp>
      <p:pic>
        <p:nvPicPr>
          <p:cNvPr id="3" name="Picture 2" descr="A picture containing drawing&#10;&#10;Description automatically generated">
            <a:extLst>
              <a:ext uri="{FF2B5EF4-FFF2-40B4-BE49-F238E27FC236}">
                <a16:creationId xmlns:a16="http://schemas.microsoft.com/office/drawing/2014/main" id="{6AF00B05-9C68-4210-AE1C-AD1FADCC7A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9754" y="339502"/>
            <a:ext cx="1041275" cy="1041275"/>
          </a:xfrm>
          <a:prstGeom prst="rect">
            <a:avLst/>
          </a:prstGeom>
        </p:spPr>
      </p:pic>
    </p:spTree>
    <p:extLst>
      <p:ext uri="{BB962C8B-B14F-4D97-AF65-F5344CB8AC3E}">
        <p14:creationId xmlns:p14="http://schemas.microsoft.com/office/powerpoint/2010/main" val="116704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3583" y="1409816"/>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sp>
        <p:nvSpPr>
          <p:cNvPr id="2" name="Rectangle: Rounded Corners 1">
            <a:extLst>
              <a:ext uri="{FF2B5EF4-FFF2-40B4-BE49-F238E27FC236}">
                <a16:creationId xmlns:a16="http://schemas.microsoft.com/office/drawing/2014/main" id="{CF3EBEA9-7973-4CFA-AF13-4A88D30FEF61}"/>
              </a:ext>
            </a:extLst>
          </p:cNvPr>
          <p:cNvSpPr/>
          <p:nvPr/>
        </p:nvSpPr>
        <p:spPr>
          <a:xfrm>
            <a:off x="1691680" y="2427734"/>
            <a:ext cx="27363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64375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89421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57961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a:extLst>
              <a:ext uri="{FF2B5EF4-FFF2-40B4-BE49-F238E27FC236}">
                <a16:creationId xmlns:a16="http://schemas.microsoft.com/office/drawing/2014/main" id="{ACACAABB-1F21-456E-93EC-E316C724DEDA}"/>
              </a:ext>
            </a:extLst>
          </p:cNvPr>
          <p:cNvSpPr txBox="1">
            <a:spLocks/>
          </p:cNvSpPr>
          <p:nvPr/>
        </p:nvSpPr>
        <p:spPr>
          <a:xfrm>
            <a:off x="419100" y="741392"/>
            <a:ext cx="8115300" cy="333375"/>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00A9CE"/>
                </a:solidFill>
              </a:rPr>
              <a:t>Assume we have managed to train a sensible predictor</a:t>
            </a:r>
          </a:p>
        </p:txBody>
      </p:sp>
    </p:spTree>
    <p:extLst>
      <p:ext uri="{BB962C8B-B14F-4D97-AF65-F5344CB8AC3E}">
        <p14:creationId xmlns:p14="http://schemas.microsoft.com/office/powerpoint/2010/main" val="405484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2A063D-B3E5-D94C-A558-51F46922EF6C}"/>
              </a:ext>
            </a:extLst>
          </p:cNvPr>
          <p:cNvSpPr>
            <a:spLocks noGrp="1"/>
          </p:cNvSpPr>
          <p:nvPr>
            <p:ph idx="1"/>
          </p:nvPr>
        </p:nvSpPr>
        <p:spPr/>
        <p:txBody>
          <a:bodyPr/>
          <a:lstStyle/>
          <a:p>
            <a:r>
              <a:rPr lang="en-US" dirty="0">
                <a:solidFill>
                  <a:schemeClr val="tx2"/>
                </a:solidFill>
              </a:rPr>
              <a:t>Assume that domain knowledge is captured by a predictor</a:t>
            </a:r>
          </a:p>
          <a:p>
            <a:endParaRPr lang="en-US" dirty="0">
              <a:solidFill>
                <a:schemeClr val="tx2"/>
              </a:solidFill>
            </a:endParaRPr>
          </a:p>
          <a:p>
            <a:r>
              <a:rPr lang="en-US" dirty="0">
                <a:solidFill>
                  <a:schemeClr val="tx2"/>
                </a:solidFill>
              </a:rPr>
              <a:t>Use predictor to decide where to measure (ABCDE)</a:t>
            </a:r>
          </a:p>
          <a:p>
            <a:pPr lvl="1"/>
            <a:r>
              <a:rPr lang="en-US" dirty="0">
                <a:solidFill>
                  <a:schemeClr val="tx2"/>
                </a:solidFill>
              </a:rPr>
              <a:t>(A) Active Learning</a:t>
            </a:r>
          </a:p>
          <a:p>
            <a:pPr lvl="1"/>
            <a:r>
              <a:rPr lang="en-US" dirty="0">
                <a:solidFill>
                  <a:schemeClr val="tx2"/>
                </a:solidFill>
              </a:rPr>
              <a:t>(B) Bandits / Bayesian </a:t>
            </a:r>
            <a:r>
              <a:rPr lang="en-US" dirty="0" err="1">
                <a:solidFill>
                  <a:schemeClr val="tx2"/>
                </a:solidFill>
              </a:rPr>
              <a:t>Optimisation</a:t>
            </a:r>
            <a:endParaRPr lang="en-US" dirty="0">
              <a:solidFill>
                <a:schemeClr val="tx2"/>
              </a:solidFill>
            </a:endParaRPr>
          </a:p>
          <a:p>
            <a:pPr lvl="1"/>
            <a:r>
              <a:rPr lang="en-US" dirty="0">
                <a:solidFill>
                  <a:schemeClr val="tx2"/>
                </a:solidFill>
              </a:rPr>
              <a:t>(C) Choice Theory</a:t>
            </a:r>
          </a:p>
          <a:p>
            <a:pPr lvl="1"/>
            <a:r>
              <a:rPr lang="en-US" dirty="0">
                <a:solidFill>
                  <a:schemeClr val="tx2"/>
                </a:solidFill>
              </a:rPr>
              <a:t>(DE) Design of Experiments</a:t>
            </a:r>
          </a:p>
          <a:p>
            <a:pPr lvl="1"/>
            <a:endParaRPr lang="en-US" dirty="0">
              <a:solidFill>
                <a:schemeClr val="tx2"/>
              </a:solidFill>
            </a:endParaRPr>
          </a:p>
        </p:txBody>
      </p:sp>
      <p:pic>
        <p:nvPicPr>
          <p:cNvPr id="2050" name="Picture 2">
            <a:extLst>
              <a:ext uri="{FF2B5EF4-FFF2-40B4-BE49-F238E27FC236}">
                <a16:creationId xmlns:a16="http://schemas.microsoft.com/office/drawing/2014/main" id="{15A8B520-FEA3-4308-A620-1CF441CD7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46708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16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B984B0-B987-4E27-BC9B-EA95F9328AF2}"/>
              </a:ext>
            </a:extLst>
          </p:cNvPr>
          <p:cNvGraphicFramePr>
            <a:graphicFrameLocks noChangeAspect="1"/>
          </p:cNvGraphicFramePr>
          <p:nvPr>
            <p:extLst>
              <p:ext uri="{D42A27DB-BD31-4B8C-83A1-F6EECF244321}">
                <p14:modId xmlns:p14="http://schemas.microsoft.com/office/powerpoint/2010/main" val="1182267525"/>
              </p:ext>
            </p:extLst>
          </p:nvPr>
        </p:nvGraphicFramePr>
        <p:xfrm>
          <a:off x="514350" y="771526"/>
          <a:ext cx="8115300" cy="4057650"/>
        </p:xfrm>
        <a:graphic>
          <a:graphicData uri="http://schemas.openxmlformats.org/presentationml/2006/ole">
            <mc:AlternateContent xmlns:mc="http://schemas.openxmlformats.org/markup-compatibility/2006">
              <mc:Choice xmlns:v="urn:schemas-microsoft-com:vml" Requires="v">
                <p:oleObj spid="_x0000_s1044" name="Acrobat Document" r:id="rId3" imgW="5486400" imgH="2743200" progId="AcroExch.Document.DC">
                  <p:embed/>
                </p:oleObj>
              </mc:Choice>
              <mc:Fallback>
                <p:oleObj name="Acrobat Document" r:id="rId3" imgW="5486400" imgH="2743200" progId="AcroExch.Document.DC">
                  <p:embed/>
                  <p:pic>
                    <p:nvPicPr>
                      <p:cNvPr id="0" name=""/>
                      <p:cNvPicPr/>
                      <p:nvPr/>
                    </p:nvPicPr>
                    <p:blipFill>
                      <a:blip r:embed="rId4"/>
                      <a:stretch>
                        <a:fillRect/>
                      </a:stretch>
                    </p:blipFill>
                    <p:spPr>
                      <a:xfrm>
                        <a:off x="514350" y="771526"/>
                        <a:ext cx="8115300" cy="40576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5F6EA5-5971-244B-A473-524BB86B66F7}"/>
              </a:ext>
            </a:extLst>
          </p:cNvPr>
          <p:cNvSpPr>
            <a:spLocks noGrp="1"/>
          </p:cNvSpPr>
          <p:nvPr>
            <p:ph type="title"/>
          </p:nvPr>
        </p:nvSpPr>
        <p:spPr/>
        <p:txBody>
          <a:bodyPr/>
          <a:lstStyle/>
          <a:p>
            <a:r>
              <a:rPr lang="en-US" dirty="0"/>
              <a:t>A – Active Learning</a:t>
            </a:r>
          </a:p>
        </p:txBody>
      </p:sp>
      <p:sp>
        <p:nvSpPr>
          <p:cNvPr id="3" name="Text Placeholder 2">
            <a:extLst>
              <a:ext uri="{FF2B5EF4-FFF2-40B4-BE49-F238E27FC236}">
                <a16:creationId xmlns:a16="http://schemas.microsoft.com/office/drawing/2014/main" id="{4D9D1A38-1417-164E-88DD-AEE2EB7CE34D}"/>
              </a:ext>
            </a:extLst>
          </p:cNvPr>
          <p:cNvSpPr>
            <a:spLocks noGrp="1"/>
          </p:cNvSpPr>
          <p:nvPr>
            <p:ph type="body" sz="quarter" idx="10"/>
          </p:nvPr>
        </p:nvSpPr>
        <p:spPr/>
        <p:txBody>
          <a:bodyPr>
            <a:normAutofit/>
          </a:bodyPr>
          <a:lstStyle/>
          <a:p>
            <a:r>
              <a:rPr lang="en-US" dirty="0"/>
              <a:t>Want to build a classifier without paying for a lot of labels</a:t>
            </a:r>
          </a:p>
        </p:txBody>
      </p:sp>
      <p:sp>
        <p:nvSpPr>
          <p:cNvPr id="4" name="TextBox 3">
            <a:extLst>
              <a:ext uri="{FF2B5EF4-FFF2-40B4-BE49-F238E27FC236}">
                <a16:creationId xmlns:a16="http://schemas.microsoft.com/office/drawing/2014/main" id="{899A6577-315A-4227-B601-377800FF6FEC}"/>
              </a:ext>
            </a:extLst>
          </p:cNvPr>
          <p:cNvSpPr txBox="1"/>
          <p:nvPr/>
        </p:nvSpPr>
        <p:spPr>
          <a:xfrm>
            <a:off x="395536" y="4740429"/>
            <a:ext cx="5060937" cy="307777"/>
          </a:xfrm>
          <a:prstGeom prst="rect">
            <a:avLst/>
          </a:prstGeom>
          <a:noFill/>
        </p:spPr>
        <p:txBody>
          <a:bodyPr wrap="none" rtlCol="0">
            <a:spAutoFit/>
          </a:bodyPr>
          <a:lstStyle/>
          <a:p>
            <a:r>
              <a:rPr lang="en-AU" sz="1400" dirty="0">
                <a:solidFill>
                  <a:schemeClr val="accent6">
                    <a:lumMod val="60000"/>
                    <a:lumOff val="40000"/>
                  </a:schemeClr>
                </a:solidFill>
              </a:rPr>
              <a:t>Tran, Ong, Wolf, Combining active learning suggestions, </a:t>
            </a:r>
            <a:r>
              <a:rPr lang="en-AU" sz="1400" dirty="0" err="1">
                <a:solidFill>
                  <a:schemeClr val="accent6">
                    <a:lumMod val="60000"/>
                    <a:lumOff val="40000"/>
                  </a:schemeClr>
                </a:solidFill>
              </a:rPr>
              <a:t>PeerJ</a:t>
            </a:r>
            <a:r>
              <a:rPr lang="en-AU" sz="1400" dirty="0">
                <a:solidFill>
                  <a:schemeClr val="accent6">
                    <a:lumMod val="60000"/>
                    <a:lumOff val="40000"/>
                  </a:schemeClr>
                </a:solidFill>
              </a:rPr>
              <a:t> 2018</a:t>
            </a:r>
          </a:p>
        </p:txBody>
      </p:sp>
    </p:spTree>
    <p:extLst>
      <p:ext uri="{BB962C8B-B14F-4D97-AF65-F5344CB8AC3E}">
        <p14:creationId xmlns:p14="http://schemas.microsoft.com/office/powerpoint/2010/main" val="403311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D8A-CF1B-824F-B267-3B2C788710AD}"/>
              </a:ext>
            </a:extLst>
          </p:cNvPr>
          <p:cNvSpPr>
            <a:spLocks noGrp="1"/>
          </p:cNvSpPr>
          <p:nvPr>
            <p:ph type="title"/>
          </p:nvPr>
        </p:nvSpPr>
        <p:spPr/>
        <p:txBody>
          <a:bodyPr/>
          <a:lstStyle/>
          <a:p>
            <a:r>
              <a:rPr lang="en-US" dirty="0"/>
              <a:t>B – Bandits / Bayesian </a:t>
            </a:r>
            <a:r>
              <a:rPr lang="en-US" dirty="0" err="1"/>
              <a:t>Optimisation</a:t>
            </a:r>
            <a:endParaRPr lang="en-US" dirty="0"/>
          </a:p>
        </p:txBody>
      </p:sp>
      <p:sp>
        <p:nvSpPr>
          <p:cNvPr id="3" name="Text Placeholder 2">
            <a:extLst>
              <a:ext uri="{FF2B5EF4-FFF2-40B4-BE49-F238E27FC236}">
                <a16:creationId xmlns:a16="http://schemas.microsoft.com/office/drawing/2014/main" id="{6B92B533-3F09-894D-BC63-6B02DDA6A03F}"/>
              </a:ext>
            </a:extLst>
          </p:cNvPr>
          <p:cNvSpPr>
            <a:spLocks noGrp="1"/>
          </p:cNvSpPr>
          <p:nvPr>
            <p:ph type="body" sz="quarter" idx="10"/>
          </p:nvPr>
        </p:nvSpPr>
        <p:spPr/>
        <p:txBody>
          <a:bodyPr/>
          <a:lstStyle/>
          <a:p>
            <a:r>
              <a:rPr lang="en-US" dirty="0"/>
              <a:t>Want to </a:t>
            </a:r>
            <a:r>
              <a:rPr lang="en-US" dirty="0" err="1"/>
              <a:t>maximise</a:t>
            </a:r>
            <a:r>
              <a:rPr lang="en-US" dirty="0"/>
              <a:t> the outcome of different choices</a:t>
            </a:r>
          </a:p>
        </p:txBody>
      </p:sp>
      <p:pic>
        <p:nvPicPr>
          <p:cNvPr id="7" name="Content Placeholder 6">
            <a:extLst>
              <a:ext uri="{FF2B5EF4-FFF2-40B4-BE49-F238E27FC236}">
                <a16:creationId xmlns:a16="http://schemas.microsoft.com/office/drawing/2014/main" id="{AB9E3693-8794-9E4F-8C76-38CCE8500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4" y="1166034"/>
            <a:ext cx="7581812" cy="3790906"/>
          </a:xfrm>
        </p:spPr>
      </p:pic>
      <p:sp>
        <p:nvSpPr>
          <p:cNvPr id="5" name="TextBox 4">
            <a:extLst>
              <a:ext uri="{FF2B5EF4-FFF2-40B4-BE49-F238E27FC236}">
                <a16:creationId xmlns:a16="http://schemas.microsoft.com/office/drawing/2014/main" id="{71419F0D-41DD-4896-9623-7D7F535DC20C}"/>
              </a:ext>
            </a:extLst>
          </p:cNvPr>
          <p:cNvSpPr txBox="1"/>
          <p:nvPr/>
        </p:nvSpPr>
        <p:spPr>
          <a:xfrm>
            <a:off x="395536" y="4740429"/>
            <a:ext cx="5555432" cy="307777"/>
          </a:xfrm>
          <a:prstGeom prst="rect">
            <a:avLst/>
          </a:prstGeom>
          <a:noFill/>
        </p:spPr>
        <p:txBody>
          <a:bodyPr wrap="none" rtlCol="0">
            <a:spAutoFit/>
          </a:bodyPr>
          <a:lstStyle/>
          <a:p>
            <a:r>
              <a:rPr lang="en-AU" sz="1400" dirty="0">
                <a:solidFill>
                  <a:schemeClr val="accent6">
                    <a:lumMod val="60000"/>
                    <a:lumOff val="40000"/>
                  </a:schemeClr>
                </a:solidFill>
              </a:rPr>
              <a:t>Krause, Ong, Contextual Gaussian Process Bandit Optimization, NIPS 2011</a:t>
            </a:r>
          </a:p>
        </p:txBody>
      </p:sp>
    </p:spTree>
    <p:extLst>
      <p:ext uri="{BB962C8B-B14F-4D97-AF65-F5344CB8AC3E}">
        <p14:creationId xmlns:p14="http://schemas.microsoft.com/office/powerpoint/2010/main" val="327480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D432-6334-744A-893B-2AFD7F6CEA56}"/>
              </a:ext>
            </a:extLst>
          </p:cNvPr>
          <p:cNvSpPr>
            <a:spLocks noGrp="1"/>
          </p:cNvSpPr>
          <p:nvPr>
            <p:ph type="title"/>
          </p:nvPr>
        </p:nvSpPr>
        <p:spPr/>
        <p:txBody>
          <a:bodyPr/>
          <a:lstStyle/>
          <a:p>
            <a:r>
              <a:rPr lang="en-US" dirty="0"/>
              <a:t>C – Choice Theory</a:t>
            </a:r>
          </a:p>
        </p:txBody>
      </p:sp>
      <p:sp>
        <p:nvSpPr>
          <p:cNvPr id="3" name="Text Placeholder 2">
            <a:extLst>
              <a:ext uri="{FF2B5EF4-FFF2-40B4-BE49-F238E27FC236}">
                <a16:creationId xmlns:a16="http://schemas.microsoft.com/office/drawing/2014/main" id="{C70C43BA-4ADB-9E4E-89A1-655E81F174B4}"/>
              </a:ext>
            </a:extLst>
          </p:cNvPr>
          <p:cNvSpPr>
            <a:spLocks noGrp="1"/>
          </p:cNvSpPr>
          <p:nvPr>
            <p:ph type="body" sz="quarter" idx="10"/>
          </p:nvPr>
        </p:nvSpPr>
        <p:spPr/>
        <p:txBody>
          <a:bodyPr/>
          <a:lstStyle/>
          <a:p>
            <a:r>
              <a:rPr lang="en-US" dirty="0"/>
              <a:t>Want to integrate different sources of information</a:t>
            </a:r>
          </a:p>
        </p:txBody>
      </p:sp>
      <p:pic>
        <p:nvPicPr>
          <p:cNvPr id="7" name="Content Placeholder 6">
            <a:extLst>
              <a:ext uri="{FF2B5EF4-FFF2-40B4-BE49-F238E27FC236}">
                <a16:creationId xmlns:a16="http://schemas.microsoft.com/office/drawing/2014/main" id="{E68B4249-1FAE-0045-AA09-1D62C7229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3" y="1074767"/>
            <a:ext cx="7581814" cy="3790907"/>
          </a:xfrm>
        </p:spPr>
      </p:pic>
      <p:sp>
        <p:nvSpPr>
          <p:cNvPr id="6" name="TextBox 5">
            <a:extLst>
              <a:ext uri="{FF2B5EF4-FFF2-40B4-BE49-F238E27FC236}">
                <a16:creationId xmlns:a16="http://schemas.microsoft.com/office/drawing/2014/main" id="{889CCB5E-A6B7-4806-AA11-6293D30E79A8}"/>
              </a:ext>
            </a:extLst>
          </p:cNvPr>
          <p:cNvSpPr txBox="1"/>
          <p:nvPr/>
        </p:nvSpPr>
        <p:spPr>
          <a:xfrm>
            <a:off x="395536" y="4740429"/>
            <a:ext cx="6679008" cy="307777"/>
          </a:xfrm>
          <a:prstGeom prst="rect">
            <a:avLst/>
          </a:prstGeom>
          <a:noFill/>
        </p:spPr>
        <p:txBody>
          <a:bodyPr wrap="none" rtlCol="0">
            <a:spAutoFit/>
          </a:bodyPr>
          <a:lstStyle/>
          <a:p>
            <a:r>
              <a:rPr lang="en-AU" sz="1400" dirty="0" err="1">
                <a:solidFill>
                  <a:schemeClr val="accent6">
                    <a:lumMod val="60000"/>
                    <a:lumOff val="40000"/>
                  </a:schemeClr>
                </a:solidFill>
              </a:rPr>
              <a:t>Bedo</a:t>
            </a:r>
            <a:r>
              <a:rPr lang="en-AU" sz="1400" dirty="0">
                <a:solidFill>
                  <a:schemeClr val="accent6">
                    <a:lumMod val="60000"/>
                    <a:lumOff val="40000"/>
                  </a:schemeClr>
                </a:solidFill>
              </a:rPr>
              <a:t>, Ong, Multivariate Spearman's rho for Aggregating Ranks Using Copulas, JMLR 2016</a:t>
            </a:r>
          </a:p>
        </p:txBody>
      </p:sp>
    </p:spTree>
    <p:extLst>
      <p:ext uri="{BB962C8B-B14F-4D97-AF65-F5344CB8AC3E}">
        <p14:creationId xmlns:p14="http://schemas.microsoft.com/office/powerpoint/2010/main" val="265367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935C-CB63-4E39-A660-FBB22B3FE5AB}"/>
              </a:ext>
            </a:extLst>
          </p:cNvPr>
          <p:cNvSpPr>
            <a:spLocks noGrp="1"/>
          </p:cNvSpPr>
          <p:nvPr>
            <p:ph type="title"/>
          </p:nvPr>
        </p:nvSpPr>
        <p:spPr>
          <a:xfrm>
            <a:off x="1547664" y="129252"/>
            <a:ext cx="7128792" cy="554831"/>
          </a:xfrm>
        </p:spPr>
        <p:txBody>
          <a:bodyPr/>
          <a:lstStyle/>
          <a:p>
            <a:r>
              <a:rPr lang="en-AU" dirty="0"/>
              <a:t>DE – Design of Experiments</a:t>
            </a:r>
          </a:p>
        </p:txBody>
      </p:sp>
      <p:sp>
        <p:nvSpPr>
          <p:cNvPr id="3" name="Text Placeholder 2">
            <a:extLst>
              <a:ext uri="{FF2B5EF4-FFF2-40B4-BE49-F238E27FC236}">
                <a16:creationId xmlns:a16="http://schemas.microsoft.com/office/drawing/2014/main" id="{2E249AEA-F8C5-4EB5-B833-1A91C370BFB4}"/>
              </a:ext>
            </a:extLst>
          </p:cNvPr>
          <p:cNvSpPr>
            <a:spLocks noGrp="1"/>
          </p:cNvSpPr>
          <p:nvPr>
            <p:ph type="body" sz="quarter" idx="10"/>
          </p:nvPr>
        </p:nvSpPr>
        <p:spPr/>
        <p:txBody>
          <a:bodyPr/>
          <a:lstStyle/>
          <a:p>
            <a:r>
              <a:rPr lang="en-AU" dirty="0"/>
              <a:t>Find good models by maximizing information gain</a:t>
            </a:r>
          </a:p>
        </p:txBody>
      </p:sp>
      <p:pic>
        <p:nvPicPr>
          <p:cNvPr id="5" name="Content Placeholder 5">
            <a:extLst>
              <a:ext uri="{FF2B5EF4-FFF2-40B4-BE49-F238E27FC236}">
                <a16:creationId xmlns:a16="http://schemas.microsoft.com/office/drawing/2014/main" id="{F0A02013-4697-4748-81A8-B46A84A42B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7764" y="1203598"/>
            <a:ext cx="4248472" cy="3586977"/>
          </a:xfrm>
        </p:spPr>
      </p:pic>
      <p:sp>
        <p:nvSpPr>
          <p:cNvPr id="6" name="TextBox 5">
            <a:extLst>
              <a:ext uri="{FF2B5EF4-FFF2-40B4-BE49-F238E27FC236}">
                <a16:creationId xmlns:a16="http://schemas.microsoft.com/office/drawing/2014/main" id="{053C889D-A1E9-4024-97D4-CA11256A163D}"/>
              </a:ext>
            </a:extLst>
          </p:cNvPr>
          <p:cNvSpPr txBox="1"/>
          <p:nvPr/>
        </p:nvSpPr>
        <p:spPr>
          <a:xfrm>
            <a:off x="395536" y="4740429"/>
            <a:ext cx="8120493" cy="307777"/>
          </a:xfrm>
          <a:prstGeom prst="rect">
            <a:avLst/>
          </a:prstGeom>
          <a:noFill/>
        </p:spPr>
        <p:txBody>
          <a:bodyPr wrap="none" rtlCol="0">
            <a:spAutoFit/>
          </a:bodyPr>
          <a:lstStyle/>
          <a:p>
            <a:r>
              <a:rPr lang="en-AU" sz="1400" dirty="0">
                <a:solidFill>
                  <a:schemeClr val="accent6">
                    <a:lumMod val="60000"/>
                    <a:lumOff val="40000"/>
                  </a:schemeClr>
                </a:solidFill>
              </a:rPr>
              <a:t>Busetto, et. al. Near-optimal experimental design for model selection in systems biology, Bioinformatics 2013</a:t>
            </a:r>
          </a:p>
        </p:txBody>
      </p:sp>
    </p:spTree>
    <p:extLst>
      <p:ext uri="{BB962C8B-B14F-4D97-AF65-F5344CB8AC3E}">
        <p14:creationId xmlns:p14="http://schemas.microsoft.com/office/powerpoint/2010/main" val="384964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p:txBody>
          <a:bodyPr/>
          <a:lstStyle/>
          <a:p>
            <a:r>
              <a:rPr lang="en-AU" dirty="0"/>
              <a:t>ABCDE: what are we sorting?</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778606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6FB6-1328-4A16-A4C8-15F7E6D1D11E}"/>
              </a:ext>
            </a:extLst>
          </p:cNvPr>
          <p:cNvSpPr>
            <a:spLocks noGrp="1"/>
          </p:cNvSpPr>
          <p:nvPr>
            <p:ph type="title"/>
          </p:nvPr>
        </p:nvSpPr>
        <p:spPr/>
        <p:txBody>
          <a:bodyPr/>
          <a:lstStyle/>
          <a:p>
            <a:r>
              <a:rPr lang="en-AU" dirty="0"/>
              <a:t>ABCDE – what are we sorting?</a:t>
            </a:r>
          </a:p>
        </p:txBody>
      </p:sp>
      <p:sp>
        <p:nvSpPr>
          <p:cNvPr id="3" name="Text Placeholder 2">
            <a:extLst>
              <a:ext uri="{FF2B5EF4-FFF2-40B4-BE49-F238E27FC236}">
                <a16:creationId xmlns:a16="http://schemas.microsoft.com/office/drawing/2014/main" id="{99064998-BDDE-495A-B1EF-73A23C521EC0}"/>
              </a:ext>
            </a:extLst>
          </p:cNvPr>
          <p:cNvSpPr>
            <a:spLocks noGrp="1"/>
          </p:cNvSpPr>
          <p:nvPr>
            <p:ph type="body" sz="quarter" idx="10"/>
          </p:nvPr>
        </p:nvSpPr>
        <p:spPr/>
        <p:txBody>
          <a:bodyPr/>
          <a:lstStyle/>
          <a:p>
            <a:r>
              <a:rPr lang="en-AU" dirty="0"/>
              <a:t>Illustration of the conceptual idea</a:t>
            </a:r>
          </a:p>
        </p:txBody>
      </p:sp>
      <p:sp>
        <p:nvSpPr>
          <p:cNvPr id="4" name="Content Placeholder 3">
            <a:extLst>
              <a:ext uri="{FF2B5EF4-FFF2-40B4-BE49-F238E27FC236}">
                <a16:creationId xmlns:a16="http://schemas.microsoft.com/office/drawing/2014/main" id="{793D05C8-C7C9-4676-B494-7CC55412F9E9}"/>
              </a:ext>
            </a:extLst>
          </p:cNvPr>
          <p:cNvSpPr>
            <a:spLocks noGrp="1"/>
          </p:cNvSpPr>
          <p:nvPr>
            <p:ph idx="1"/>
          </p:nvPr>
        </p:nvSpPr>
        <p:spPr>
          <a:xfrm>
            <a:off x="419100" y="1257300"/>
            <a:ext cx="8115300" cy="3618705"/>
          </a:xfrm>
        </p:spPr>
        <p:txBody>
          <a:bodyPr>
            <a:normAutofit/>
          </a:bodyPr>
          <a:lstStyle/>
          <a:p>
            <a:r>
              <a:rPr lang="en-AU" dirty="0"/>
              <a:t>A – Active Learning</a:t>
            </a:r>
          </a:p>
          <a:p>
            <a:pPr marL="558900" lvl="1" indent="-342900">
              <a:buFont typeface="+mj-lt"/>
              <a:buAutoNum type="arabicPeriod"/>
            </a:pPr>
            <a:r>
              <a:rPr lang="en-AU" dirty="0"/>
              <a:t>Predictor generates a confidence that thing is positive</a:t>
            </a:r>
          </a:p>
          <a:p>
            <a:pPr marL="558900" lvl="1" indent="-342900">
              <a:buFont typeface="+mj-lt"/>
              <a:buAutoNum type="arabicPeriod"/>
            </a:pPr>
            <a:r>
              <a:rPr lang="en-AU" dirty="0"/>
              <a:t>Objective is to find the location where probability = 0.5</a:t>
            </a:r>
          </a:p>
          <a:p>
            <a:r>
              <a:rPr lang="en-AU" dirty="0"/>
              <a:t>B – Bandits / Bayesian Optimization</a:t>
            </a:r>
          </a:p>
          <a:p>
            <a:pPr marL="558900" lvl="1" indent="-342900">
              <a:buFont typeface="+mj-lt"/>
              <a:buAutoNum type="arabicPeriod"/>
            </a:pPr>
            <a:r>
              <a:rPr lang="en-AU" dirty="0"/>
              <a:t>Predictor generates a model of the reward</a:t>
            </a:r>
          </a:p>
          <a:p>
            <a:pPr marL="558900" lvl="1" indent="-342900">
              <a:buFont typeface="+mj-lt"/>
              <a:buAutoNum type="arabicPeriod"/>
            </a:pPr>
            <a:r>
              <a:rPr lang="en-AU" dirty="0"/>
              <a:t>Objective combines the summary statistic and uncertainty</a:t>
            </a:r>
          </a:p>
          <a:p>
            <a:r>
              <a:rPr lang="en-AU" dirty="0"/>
              <a:t>C – Choice Theory</a:t>
            </a:r>
          </a:p>
          <a:p>
            <a:pPr marL="558900" lvl="1" indent="-342900">
              <a:buFont typeface="+mj-lt"/>
              <a:buAutoNum type="arabicPeriod"/>
            </a:pPr>
            <a:r>
              <a:rPr lang="en-AU" dirty="0"/>
              <a:t>Predictor transforms scores into a comparable scale</a:t>
            </a:r>
          </a:p>
          <a:p>
            <a:pPr marL="558900" lvl="1" indent="-342900">
              <a:buFont typeface="+mj-lt"/>
              <a:buAutoNum type="arabicPeriod"/>
            </a:pPr>
            <a:r>
              <a:rPr lang="en-AU" dirty="0"/>
              <a:t>Objective maximises a multivariate copula score</a:t>
            </a:r>
          </a:p>
          <a:p>
            <a:r>
              <a:rPr lang="en-AU"/>
              <a:t>DE </a:t>
            </a:r>
            <a:r>
              <a:rPr lang="en-AU" dirty="0"/>
              <a:t>– Design of Experiments</a:t>
            </a:r>
          </a:p>
          <a:p>
            <a:pPr marL="558900" lvl="1" indent="-342900">
              <a:buFont typeface="+mj-lt"/>
              <a:buAutoNum type="arabicPeriod"/>
            </a:pPr>
            <a:r>
              <a:rPr lang="en-AU" dirty="0"/>
              <a:t>Predictor estimates the expectation over future experiments</a:t>
            </a:r>
          </a:p>
          <a:p>
            <a:pPr marL="558900" lvl="1" indent="-342900">
              <a:buFont typeface="+mj-lt"/>
              <a:buAutoNum type="arabicPeriod"/>
            </a:pPr>
            <a:r>
              <a:rPr lang="en-AU" dirty="0"/>
              <a:t>Objective identifies the notion of information gain</a:t>
            </a:r>
          </a:p>
          <a:p>
            <a:endParaRPr lang="en-AU" dirty="0"/>
          </a:p>
        </p:txBody>
      </p:sp>
      <p:sp>
        <p:nvSpPr>
          <p:cNvPr id="5" name="Rectangle: Rounded Corners 4">
            <a:extLst>
              <a:ext uri="{FF2B5EF4-FFF2-40B4-BE49-F238E27FC236}">
                <a16:creationId xmlns:a16="http://schemas.microsoft.com/office/drawing/2014/main" id="{55D922BA-1E83-43DD-AF92-DD19569E7EAB}"/>
              </a:ext>
            </a:extLst>
          </p:cNvPr>
          <p:cNvSpPr/>
          <p:nvPr/>
        </p:nvSpPr>
        <p:spPr>
          <a:xfrm>
            <a:off x="7020272" y="915566"/>
            <a:ext cx="1872208" cy="266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AU" dirty="0"/>
              <a:t>Predictor generates features</a:t>
            </a:r>
            <a:br>
              <a:rPr lang="en-AU" dirty="0"/>
            </a:br>
            <a:endParaRPr lang="en-AU" dirty="0"/>
          </a:p>
          <a:p>
            <a:pPr marL="342900" indent="-342900">
              <a:buAutoNum type="arabicPeriod"/>
            </a:pPr>
            <a:r>
              <a:rPr lang="en-AU" dirty="0"/>
              <a:t>Define an objective function</a:t>
            </a:r>
          </a:p>
        </p:txBody>
      </p:sp>
    </p:spTree>
    <p:extLst>
      <p:ext uri="{BB962C8B-B14F-4D97-AF65-F5344CB8AC3E}">
        <p14:creationId xmlns:p14="http://schemas.microsoft.com/office/powerpoint/2010/main" val="65473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BB2193B-D8C9-48F1-AC8A-A5A99D9BEE42}"/>
              </a:ext>
            </a:extLst>
          </p:cNvPr>
          <p:cNvSpPr>
            <a:spLocks noGrp="1"/>
          </p:cNvSpPr>
          <p:nvPr>
            <p:ph type="subTitle" idx="1"/>
          </p:nvPr>
        </p:nvSpPr>
        <p:spPr>
          <a:xfrm>
            <a:off x="251520" y="2571750"/>
            <a:ext cx="6624736" cy="2160240"/>
          </a:xfrm>
        </p:spPr>
        <p:txBody>
          <a:bodyPr/>
          <a:lstStyle/>
          <a:p>
            <a:pPr>
              <a:lnSpc>
                <a:spcPct val="80000"/>
              </a:lnSpc>
              <a:spcAft>
                <a:spcPct val="0"/>
              </a:spcAft>
            </a:pPr>
            <a:r>
              <a:rPr lang="en-US" dirty="0"/>
              <a:t>Cheng Soon Ong</a:t>
            </a:r>
          </a:p>
          <a:p>
            <a:pPr marL="269993" lvl="2" indent="-269993">
              <a:lnSpc>
                <a:spcPct val="80000"/>
              </a:lnSpc>
              <a:spcAft>
                <a:spcPct val="0"/>
              </a:spcAft>
            </a:pPr>
            <a:endParaRPr lang="en-US" b="1" dirty="0"/>
          </a:p>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r>
              <a:rPr lang="en-US" b="1" dirty="0"/>
              <a:t>w</a:t>
            </a:r>
            <a:r>
              <a:rPr lang="en-US" dirty="0"/>
              <a:t>	ong-home.my</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2"/>
              </a:rPr>
              <a:t>https://research.csiro.au/mlai-fsp/</a:t>
            </a:r>
            <a:endParaRPr lang="en-US" dirty="0"/>
          </a:p>
          <a:p>
            <a:pPr marL="269993" lvl="2" indent="-269993">
              <a:lnSpc>
                <a:spcPct val="80000"/>
              </a:lnSpc>
              <a:spcAft>
                <a:spcPct val="0"/>
              </a:spcAft>
            </a:pPr>
            <a:endParaRPr lang="en-US" dirty="0"/>
          </a:p>
        </p:txBody>
      </p:sp>
      <p:sp>
        <p:nvSpPr>
          <p:cNvPr id="3" name="Title 2">
            <a:extLst>
              <a:ext uri="{FF2B5EF4-FFF2-40B4-BE49-F238E27FC236}">
                <a16:creationId xmlns:a16="http://schemas.microsoft.com/office/drawing/2014/main" id="{B0E69389-B0AF-43C3-8011-5F8D123F8607}"/>
              </a:ext>
            </a:extLst>
          </p:cNvPr>
          <p:cNvSpPr>
            <a:spLocks noGrp="1"/>
          </p:cNvSpPr>
          <p:nvPr>
            <p:ph type="title"/>
          </p:nvPr>
        </p:nvSpPr>
        <p:spPr/>
        <p:txBody>
          <a:bodyPr/>
          <a:lstStyle/>
          <a:p>
            <a:r>
              <a:rPr lang="en-AU" dirty="0"/>
              <a:t>Thank you!</a:t>
            </a:r>
          </a:p>
        </p:txBody>
      </p:sp>
      <p:pic>
        <p:nvPicPr>
          <p:cNvPr id="4" name="Picture 3">
            <a:extLst>
              <a:ext uri="{FF2B5EF4-FFF2-40B4-BE49-F238E27FC236}">
                <a16:creationId xmlns:a16="http://schemas.microsoft.com/office/drawing/2014/main" id="{0CFB57C8-18AD-4996-8D3C-84563F637691}"/>
              </a:ext>
            </a:extLst>
          </p:cNvPr>
          <p:cNvPicPr>
            <a:picLocks noChangeAspect="1"/>
          </p:cNvPicPr>
          <p:nvPr/>
        </p:nvPicPr>
        <p:blipFill>
          <a:blip r:embed="rId3"/>
          <a:stretch>
            <a:fillRect/>
          </a:stretch>
        </p:blipFill>
        <p:spPr>
          <a:xfrm>
            <a:off x="6587199" y="1419622"/>
            <a:ext cx="2198025" cy="3188601"/>
          </a:xfrm>
          <a:prstGeom prst="rect">
            <a:avLst/>
          </a:prstGeom>
        </p:spPr>
      </p:pic>
      <p:sp>
        <p:nvSpPr>
          <p:cNvPr id="5" name="Rounded Rectangle 22">
            <a:extLst>
              <a:ext uri="{FF2B5EF4-FFF2-40B4-BE49-F238E27FC236}">
                <a16:creationId xmlns:a16="http://schemas.microsoft.com/office/drawing/2014/main" id="{197DCCA5-8BF9-4C31-9E95-DDE52C1F9F0A}"/>
              </a:ext>
            </a:extLst>
          </p:cNvPr>
          <p:cNvSpPr/>
          <p:nvPr/>
        </p:nvSpPr>
        <p:spPr>
          <a:xfrm>
            <a:off x="7308304" y="4443958"/>
            <a:ext cx="1784328" cy="4051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mml-</a:t>
            </a:r>
            <a:r>
              <a:rPr lang="en-US" dirty="0" err="1"/>
              <a:t>book.com</a:t>
            </a:r>
            <a:endParaRPr lang="en-US" dirty="0"/>
          </a:p>
        </p:txBody>
      </p:sp>
      <p:pic>
        <p:nvPicPr>
          <p:cNvPr id="6" name="Picture 5" descr="A close up of a logo&#10;&#10;Description automatically generated">
            <a:extLst>
              <a:ext uri="{FF2B5EF4-FFF2-40B4-BE49-F238E27FC236}">
                <a16:creationId xmlns:a16="http://schemas.microsoft.com/office/drawing/2014/main" id="{14802E8B-A09F-43D1-AFCF-DEDDFF96A8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839" y="3075806"/>
            <a:ext cx="1128161" cy="1253209"/>
          </a:xfrm>
          <a:prstGeom prst="rect">
            <a:avLst/>
          </a:prstGeom>
        </p:spPr>
      </p:pic>
    </p:spTree>
    <p:extLst>
      <p:ext uri="{BB962C8B-B14F-4D97-AF65-F5344CB8AC3E}">
        <p14:creationId xmlns:p14="http://schemas.microsoft.com/office/powerpoint/2010/main" val="27697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38F-BC75-2247-A841-8D78C37ACD71}"/>
              </a:ext>
            </a:extLst>
          </p:cNvPr>
          <p:cNvSpPr>
            <a:spLocks noGrp="1"/>
          </p:cNvSpPr>
          <p:nvPr>
            <p:ph type="title"/>
          </p:nvPr>
        </p:nvSpPr>
        <p:spPr/>
        <p:txBody>
          <a:bodyPr/>
          <a:lstStyle/>
          <a:p>
            <a:r>
              <a:rPr lang="en-US" dirty="0"/>
              <a:t>Given some data</a:t>
            </a:r>
          </a:p>
        </p:txBody>
      </p:sp>
      <p:sp>
        <p:nvSpPr>
          <p:cNvPr id="3" name="Text Placeholder 2">
            <a:extLst>
              <a:ext uri="{FF2B5EF4-FFF2-40B4-BE49-F238E27FC236}">
                <a16:creationId xmlns:a16="http://schemas.microsoft.com/office/drawing/2014/main" id="{6E0917AF-60E4-7847-9C81-AB40150CB3A9}"/>
              </a:ext>
            </a:extLst>
          </p:cNvPr>
          <p:cNvSpPr>
            <a:spLocks noGrp="1"/>
          </p:cNvSpPr>
          <p:nvPr>
            <p:ph type="body" sz="quarter" idx="10"/>
          </p:nvPr>
        </p:nvSpPr>
        <p:spPr/>
        <p:txBody>
          <a:bodyPr/>
          <a:lstStyle/>
          <a:p>
            <a:r>
              <a:rPr lang="en-US" dirty="0"/>
              <a:t>Classify blue plus vs red triangles, based on features</a:t>
            </a:r>
          </a:p>
        </p:txBody>
      </p:sp>
      <p:pic>
        <p:nvPicPr>
          <p:cNvPr id="7" name="Content Placeholder 6">
            <a:extLst>
              <a:ext uri="{FF2B5EF4-FFF2-40B4-BE49-F238E27FC236}">
                <a16:creationId xmlns:a16="http://schemas.microsoft.com/office/drawing/2014/main" id="{309BB4BC-B564-9A44-9CEA-6471604583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139577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9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960439" cy="1440160"/>
          </a:xfrm>
        </p:spPr>
        <p:txBody>
          <a:bodyPr/>
          <a:lstStyle/>
          <a:p>
            <a:r>
              <a:rPr lang="en-AU" sz="3200" dirty="0"/>
              <a:t>Computational Biology – Part 2</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51752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31E0-9328-4189-A71A-7888FB00CC61}"/>
              </a:ext>
            </a:extLst>
          </p:cNvPr>
          <p:cNvSpPr>
            <a:spLocks noGrp="1"/>
          </p:cNvSpPr>
          <p:nvPr>
            <p:ph type="title"/>
          </p:nvPr>
        </p:nvSpPr>
        <p:spPr/>
        <p:txBody>
          <a:bodyPr/>
          <a:lstStyle/>
          <a:p>
            <a:r>
              <a:rPr lang="en-AU" dirty="0"/>
              <a:t>We have the human genome</a:t>
            </a:r>
          </a:p>
        </p:txBody>
      </p:sp>
      <p:sp>
        <p:nvSpPr>
          <p:cNvPr id="3" name="Text Placeholder 2">
            <a:extLst>
              <a:ext uri="{FF2B5EF4-FFF2-40B4-BE49-F238E27FC236}">
                <a16:creationId xmlns:a16="http://schemas.microsoft.com/office/drawing/2014/main" id="{321ECF50-1C17-4DCB-A86B-BF4F6DF007F7}"/>
              </a:ext>
            </a:extLst>
          </p:cNvPr>
          <p:cNvSpPr>
            <a:spLocks noGrp="1"/>
          </p:cNvSpPr>
          <p:nvPr>
            <p:ph type="body" sz="quarter" idx="10"/>
          </p:nvPr>
        </p:nvSpPr>
        <p:spPr/>
        <p:txBody>
          <a:bodyPr/>
          <a:lstStyle/>
          <a:p>
            <a:r>
              <a:rPr lang="en-AU" dirty="0"/>
              <a:t>… but whose one?</a:t>
            </a:r>
          </a:p>
        </p:txBody>
      </p:sp>
      <p:sp>
        <p:nvSpPr>
          <p:cNvPr id="4" name="Content Placeholder 3">
            <a:extLst>
              <a:ext uri="{FF2B5EF4-FFF2-40B4-BE49-F238E27FC236}">
                <a16:creationId xmlns:a16="http://schemas.microsoft.com/office/drawing/2014/main" id="{2A2D308D-494B-4434-AB62-446301052452}"/>
              </a:ext>
            </a:extLst>
          </p:cNvPr>
          <p:cNvSpPr>
            <a:spLocks noGrp="1"/>
          </p:cNvSpPr>
          <p:nvPr>
            <p:ph idx="1"/>
          </p:nvPr>
        </p:nvSpPr>
        <p:spPr>
          <a:xfrm>
            <a:off x="419100" y="1257301"/>
            <a:ext cx="5305028" cy="3086100"/>
          </a:xfrm>
        </p:spPr>
        <p:txBody>
          <a:bodyPr/>
          <a:lstStyle/>
          <a:p>
            <a:r>
              <a:rPr lang="en-AU" dirty="0"/>
              <a:t>Many reasons to study variation</a:t>
            </a:r>
          </a:p>
          <a:p>
            <a:endParaRPr lang="en-AU" dirty="0"/>
          </a:p>
          <a:p>
            <a:r>
              <a:rPr lang="en-AU" dirty="0"/>
              <a:t>Single gene diseases (cystic fibrosis, Huntington’s, etc)</a:t>
            </a:r>
          </a:p>
          <a:p>
            <a:r>
              <a:rPr lang="en-AU" dirty="0"/>
              <a:t>Complex genetic diseases (hypertension, asthma)</a:t>
            </a:r>
          </a:p>
          <a:p>
            <a:r>
              <a:rPr lang="en-AU" dirty="0"/>
              <a:t>Copy number disorders (</a:t>
            </a:r>
            <a:r>
              <a:rPr lang="en-AU" dirty="0" err="1"/>
              <a:t>e.g</a:t>
            </a:r>
            <a:r>
              <a:rPr lang="en-AU" dirty="0"/>
              <a:t> trisomy)</a:t>
            </a:r>
          </a:p>
          <a:p>
            <a:r>
              <a:rPr lang="en-AU" dirty="0"/>
              <a:t>Acquired mutations (e.g. UV light damaging skin cells)</a:t>
            </a:r>
          </a:p>
          <a:p>
            <a:r>
              <a:rPr lang="en-AU" dirty="0"/>
              <a:t>Epigenetic modifications (e.g. leukemia)</a:t>
            </a:r>
          </a:p>
          <a:p>
            <a:endParaRPr lang="en-AU" dirty="0"/>
          </a:p>
        </p:txBody>
      </p:sp>
      <p:pic>
        <p:nvPicPr>
          <p:cNvPr id="6" name="Picture 5" descr="A picture containing text&#10;&#10;Description automatically generated">
            <a:extLst>
              <a:ext uri="{FF2B5EF4-FFF2-40B4-BE49-F238E27FC236}">
                <a16:creationId xmlns:a16="http://schemas.microsoft.com/office/drawing/2014/main" id="{5E586623-4AF4-4FFC-A6F9-519B8CCBD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538483"/>
            <a:ext cx="2275008" cy="1515155"/>
          </a:xfrm>
          <a:prstGeom prst="rect">
            <a:avLst/>
          </a:prstGeom>
        </p:spPr>
      </p:pic>
      <p:pic>
        <p:nvPicPr>
          <p:cNvPr id="8" name="Picture 7" descr="Diagram&#10;&#10;Description automatically generated">
            <a:extLst>
              <a:ext uri="{FF2B5EF4-FFF2-40B4-BE49-F238E27FC236}">
                <a16:creationId xmlns:a16="http://schemas.microsoft.com/office/drawing/2014/main" id="{22DAFE50-41CB-468F-92B7-744A82BB5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739606"/>
            <a:ext cx="2351304" cy="3723878"/>
          </a:xfrm>
          <a:prstGeom prst="rect">
            <a:avLst/>
          </a:prstGeom>
        </p:spPr>
      </p:pic>
      <p:pic>
        <p:nvPicPr>
          <p:cNvPr id="10" name="Picture 9" descr="Chart, sunburst chart&#10;&#10;Description automatically generated">
            <a:extLst>
              <a:ext uri="{FF2B5EF4-FFF2-40B4-BE49-F238E27FC236}">
                <a16:creationId xmlns:a16="http://schemas.microsoft.com/office/drawing/2014/main" id="{41F6EB66-4435-48DB-9B6E-062426508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6172" y="3483354"/>
            <a:ext cx="2826008" cy="1621480"/>
          </a:xfrm>
          <a:prstGeom prst="rect">
            <a:avLst/>
          </a:prstGeom>
        </p:spPr>
      </p:pic>
    </p:spTree>
    <p:extLst>
      <p:ext uri="{BB962C8B-B14F-4D97-AF65-F5344CB8AC3E}">
        <p14:creationId xmlns:p14="http://schemas.microsoft.com/office/powerpoint/2010/main" val="226470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169638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4CBC-4776-4C6A-8138-429C4B89B050}"/>
              </a:ext>
            </a:extLst>
          </p:cNvPr>
          <p:cNvSpPr>
            <a:spLocks noGrp="1"/>
          </p:cNvSpPr>
          <p:nvPr>
            <p:ph type="title"/>
          </p:nvPr>
        </p:nvSpPr>
        <p:spPr/>
        <p:txBody>
          <a:bodyPr/>
          <a:lstStyle/>
          <a:p>
            <a:r>
              <a:rPr lang="en-AU" dirty="0"/>
              <a:t>Why is ML for Comp Bio hard?</a:t>
            </a:r>
          </a:p>
        </p:txBody>
      </p:sp>
      <p:sp>
        <p:nvSpPr>
          <p:cNvPr id="3" name="Text Placeholder 2">
            <a:extLst>
              <a:ext uri="{FF2B5EF4-FFF2-40B4-BE49-F238E27FC236}">
                <a16:creationId xmlns:a16="http://schemas.microsoft.com/office/drawing/2014/main" id="{542A5AB0-BC7E-4F25-BB37-59053E281DBB}"/>
              </a:ext>
            </a:extLst>
          </p:cNvPr>
          <p:cNvSpPr>
            <a:spLocks noGrp="1"/>
          </p:cNvSpPr>
          <p:nvPr>
            <p:ph type="body" sz="quarter" idx="10"/>
          </p:nvPr>
        </p:nvSpPr>
        <p:spPr/>
        <p:txBody>
          <a:bodyPr/>
          <a:lstStyle/>
          <a:p>
            <a:r>
              <a:rPr lang="en-AU" dirty="0"/>
              <a:t>Huge opportunity to use computation for scientific discovery</a:t>
            </a:r>
          </a:p>
        </p:txBody>
      </p:sp>
      <p:sp>
        <p:nvSpPr>
          <p:cNvPr id="4" name="Content Placeholder 3">
            <a:extLst>
              <a:ext uri="{FF2B5EF4-FFF2-40B4-BE49-F238E27FC236}">
                <a16:creationId xmlns:a16="http://schemas.microsoft.com/office/drawing/2014/main" id="{BEBB7D92-7F5A-4919-9128-6C75A3090BB9}"/>
              </a:ext>
            </a:extLst>
          </p:cNvPr>
          <p:cNvSpPr>
            <a:spLocks noGrp="1"/>
          </p:cNvSpPr>
          <p:nvPr>
            <p:ph idx="1"/>
          </p:nvPr>
        </p:nvSpPr>
        <p:spPr/>
        <p:txBody>
          <a:bodyPr>
            <a:normAutofit/>
          </a:bodyPr>
          <a:lstStyle/>
          <a:p>
            <a:r>
              <a:rPr lang="en-AU" dirty="0"/>
              <a:t>Deep data</a:t>
            </a:r>
          </a:p>
          <a:p>
            <a:pPr lvl="1"/>
            <a:r>
              <a:rPr lang="en-AU" dirty="0"/>
              <a:t>High dimensional low sample size data</a:t>
            </a:r>
          </a:p>
          <a:p>
            <a:pPr lvl="1"/>
            <a:r>
              <a:rPr lang="en-AU" dirty="0"/>
              <a:t>Finite domain (we want predictions genome wide)</a:t>
            </a:r>
          </a:p>
          <a:p>
            <a:pPr lvl="1"/>
            <a:r>
              <a:rPr lang="en-AU" dirty="0"/>
              <a:t>Difficult to satisfy </a:t>
            </a:r>
            <a:r>
              <a:rPr lang="en-AU" dirty="0" err="1"/>
              <a:t>i.i.d</a:t>
            </a:r>
            <a:r>
              <a:rPr lang="en-AU" dirty="0"/>
              <a:t>. assumption</a:t>
            </a:r>
          </a:p>
          <a:p>
            <a:r>
              <a:rPr lang="en-AU" dirty="0"/>
              <a:t>Prior knowledge</a:t>
            </a:r>
          </a:p>
          <a:p>
            <a:pPr lvl="1"/>
            <a:r>
              <a:rPr lang="en-AU" dirty="0"/>
              <a:t>Hard and soft constraints</a:t>
            </a:r>
          </a:p>
          <a:p>
            <a:pPr lvl="1"/>
            <a:r>
              <a:rPr lang="en-AU" dirty="0"/>
              <a:t>Causal systems with feedback and delays</a:t>
            </a:r>
          </a:p>
          <a:p>
            <a:r>
              <a:rPr lang="en-AU" dirty="0"/>
              <a:t>Different problems/communities</a:t>
            </a:r>
          </a:p>
          <a:p>
            <a:pPr lvl="1"/>
            <a:r>
              <a:rPr lang="en-AU" dirty="0"/>
              <a:t>Genomics, proteomics, medical imaging, health records</a:t>
            </a:r>
          </a:p>
          <a:p>
            <a:pPr lvl="1"/>
            <a:r>
              <a:rPr lang="en-AU" dirty="0"/>
              <a:t>Communication challenges</a:t>
            </a:r>
          </a:p>
        </p:txBody>
      </p:sp>
    </p:spTree>
    <p:extLst>
      <p:ext uri="{BB962C8B-B14F-4D97-AF65-F5344CB8AC3E}">
        <p14:creationId xmlns:p14="http://schemas.microsoft.com/office/powerpoint/2010/main" val="3522140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2A0F-BAA5-4312-8DF5-D52AC3D03FAE}"/>
              </a:ext>
            </a:extLst>
          </p:cNvPr>
          <p:cNvSpPr>
            <a:spLocks noGrp="1"/>
          </p:cNvSpPr>
          <p:nvPr>
            <p:ph type="title"/>
          </p:nvPr>
        </p:nvSpPr>
        <p:spPr/>
        <p:txBody>
          <a:bodyPr/>
          <a:lstStyle/>
          <a:p>
            <a:r>
              <a:rPr lang="en-AU" dirty="0"/>
              <a:t>Deep data / fat data / wide data</a:t>
            </a:r>
          </a:p>
        </p:txBody>
      </p:sp>
      <p:sp>
        <p:nvSpPr>
          <p:cNvPr id="3" name="Text Placeholder 2">
            <a:extLst>
              <a:ext uri="{FF2B5EF4-FFF2-40B4-BE49-F238E27FC236}">
                <a16:creationId xmlns:a16="http://schemas.microsoft.com/office/drawing/2014/main" id="{1D76E019-DD6A-4B7F-9C6B-499648544557}"/>
              </a:ext>
            </a:extLst>
          </p:cNvPr>
          <p:cNvSpPr>
            <a:spLocks noGrp="1"/>
          </p:cNvSpPr>
          <p:nvPr>
            <p:ph type="body" sz="quarter" idx="10"/>
          </p:nvPr>
        </p:nvSpPr>
        <p:spPr/>
        <p:txBody>
          <a:bodyPr/>
          <a:lstStyle/>
          <a:p>
            <a:r>
              <a:rPr lang="en-AU" dirty="0"/>
              <a:t>High dimensional low sample size (big p, small n)</a:t>
            </a:r>
          </a:p>
        </p:txBody>
      </p:sp>
      <p:sp>
        <p:nvSpPr>
          <p:cNvPr id="5" name="Rectangle 4">
            <a:extLst>
              <a:ext uri="{FF2B5EF4-FFF2-40B4-BE49-F238E27FC236}">
                <a16:creationId xmlns:a16="http://schemas.microsoft.com/office/drawing/2014/main" id="{DBEC3F96-ACBC-4BB6-998B-F3EE21011A86}"/>
              </a:ext>
            </a:extLst>
          </p:cNvPr>
          <p:cNvSpPr/>
          <p:nvPr/>
        </p:nvSpPr>
        <p:spPr>
          <a:xfrm>
            <a:off x="1376875" y="2148746"/>
            <a:ext cx="1368152" cy="2592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A034832-2C3C-4EF9-A0D1-DAAA6B49B307}"/>
              </a:ext>
            </a:extLst>
          </p:cNvPr>
          <p:cNvSpPr txBox="1"/>
          <p:nvPr/>
        </p:nvSpPr>
        <p:spPr>
          <a:xfrm>
            <a:off x="1007604" y="3260224"/>
            <a:ext cx="306494" cy="369332"/>
          </a:xfrm>
          <a:prstGeom prst="rect">
            <a:avLst/>
          </a:prstGeom>
          <a:noFill/>
        </p:spPr>
        <p:txBody>
          <a:bodyPr wrap="none" rtlCol="0">
            <a:spAutoFit/>
          </a:bodyPr>
          <a:lstStyle/>
          <a:p>
            <a:r>
              <a:rPr lang="en-AU" dirty="0"/>
              <a:t>n</a:t>
            </a:r>
          </a:p>
        </p:txBody>
      </p:sp>
      <p:sp>
        <p:nvSpPr>
          <p:cNvPr id="7" name="TextBox 6">
            <a:extLst>
              <a:ext uri="{FF2B5EF4-FFF2-40B4-BE49-F238E27FC236}">
                <a16:creationId xmlns:a16="http://schemas.microsoft.com/office/drawing/2014/main" id="{06BAE788-CE82-43CD-9D33-346BD3500B03}"/>
              </a:ext>
            </a:extLst>
          </p:cNvPr>
          <p:cNvSpPr txBox="1"/>
          <p:nvPr/>
        </p:nvSpPr>
        <p:spPr>
          <a:xfrm>
            <a:off x="4170256" y="2387084"/>
            <a:ext cx="306494" cy="369332"/>
          </a:xfrm>
          <a:prstGeom prst="rect">
            <a:avLst/>
          </a:prstGeom>
          <a:noFill/>
        </p:spPr>
        <p:txBody>
          <a:bodyPr wrap="none" rtlCol="0">
            <a:spAutoFit/>
          </a:bodyPr>
          <a:lstStyle/>
          <a:p>
            <a:r>
              <a:rPr lang="en-AU" dirty="0"/>
              <a:t>n</a:t>
            </a:r>
          </a:p>
        </p:txBody>
      </p:sp>
      <p:sp>
        <p:nvSpPr>
          <p:cNvPr id="8" name="TextBox 7">
            <a:extLst>
              <a:ext uri="{FF2B5EF4-FFF2-40B4-BE49-F238E27FC236}">
                <a16:creationId xmlns:a16="http://schemas.microsoft.com/office/drawing/2014/main" id="{6BB589CD-968B-4956-843B-BC078752A239}"/>
              </a:ext>
            </a:extLst>
          </p:cNvPr>
          <p:cNvSpPr txBox="1"/>
          <p:nvPr/>
        </p:nvSpPr>
        <p:spPr>
          <a:xfrm>
            <a:off x="1907704" y="1779662"/>
            <a:ext cx="306494" cy="369332"/>
          </a:xfrm>
          <a:prstGeom prst="rect">
            <a:avLst/>
          </a:prstGeom>
          <a:noFill/>
        </p:spPr>
        <p:txBody>
          <a:bodyPr wrap="none" rtlCol="0">
            <a:spAutoFit/>
          </a:bodyPr>
          <a:lstStyle/>
          <a:p>
            <a:r>
              <a:rPr lang="en-AU" dirty="0"/>
              <a:t>p</a:t>
            </a:r>
          </a:p>
        </p:txBody>
      </p:sp>
      <p:sp>
        <p:nvSpPr>
          <p:cNvPr id="10" name="TextBox 9">
            <a:extLst>
              <a:ext uri="{FF2B5EF4-FFF2-40B4-BE49-F238E27FC236}">
                <a16:creationId xmlns:a16="http://schemas.microsoft.com/office/drawing/2014/main" id="{975E73D6-3B09-4BE0-B252-659C13D63676}"/>
              </a:ext>
            </a:extLst>
          </p:cNvPr>
          <p:cNvSpPr txBox="1"/>
          <p:nvPr/>
        </p:nvSpPr>
        <p:spPr>
          <a:xfrm>
            <a:off x="6507487" y="1779414"/>
            <a:ext cx="306494" cy="369332"/>
          </a:xfrm>
          <a:prstGeom prst="rect">
            <a:avLst/>
          </a:prstGeom>
          <a:noFill/>
        </p:spPr>
        <p:txBody>
          <a:bodyPr wrap="none" rtlCol="0">
            <a:spAutoFit/>
          </a:bodyPr>
          <a:lstStyle/>
          <a:p>
            <a:r>
              <a:rPr lang="en-AU" dirty="0"/>
              <a:t>p</a:t>
            </a:r>
          </a:p>
        </p:txBody>
      </p:sp>
      <p:sp>
        <p:nvSpPr>
          <p:cNvPr id="11" name="TextBox 10">
            <a:extLst>
              <a:ext uri="{FF2B5EF4-FFF2-40B4-BE49-F238E27FC236}">
                <a16:creationId xmlns:a16="http://schemas.microsoft.com/office/drawing/2014/main" id="{9D307C49-6924-44F2-97FD-BA9970126C25}"/>
              </a:ext>
            </a:extLst>
          </p:cNvPr>
          <p:cNvSpPr txBox="1"/>
          <p:nvPr/>
        </p:nvSpPr>
        <p:spPr>
          <a:xfrm>
            <a:off x="1467006" y="1380924"/>
            <a:ext cx="1187889" cy="461665"/>
          </a:xfrm>
          <a:prstGeom prst="rect">
            <a:avLst/>
          </a:prstGeom>
          <a:noFill/>
        </p:spPr>
        <p:txBody>
          <a:bodyPr wrap="none" rtlCol="0">
            <a:spAutoFit/>
          </a:bodyPr>
          <a:lstStyle/>
          <a:p>
            <a:r>
              <a:rPr lang="en-AU" sz="2400" dirty="0">
                <a:solidFill>
                  <a:schemeClr val="accent6"/>
                </a:solidFill>
              </a:rPr>
              <a:t>Big data</a:t>
            </a:r>
          </a:p>
        </p:txBody>
      </p:sp>
      <p:sp>
        <p:nvSpPr>
          <p:cNvPr id="12" name="TextBox 11">
            <a:extLst>
              <a:ext uri="{FF2B5EF4-FFF2-40B4-BE49-F238E27FC236}">
                <a16:creationId xmlns:a16="http://schemas.microsoft.com/office/drawing/2014/main" id="{05924762-81F9-49FD-B973-C32E52626D2E}"/>
              </a:ext>
            </a:extLst>
          </p:cNvPr>
          <p:cNvSpPr txBox="1"/>
          <p:nvPr/>
        </p:nvSpPr>
        <p:spPr>
          <a:xfrm>
            <a:off x="5908009" y="1381645"/>
            <a:ext cx="1466812" cy="461665"/>
          </a:xfrm>
          <a:prstGeom prst="rect">
            <a:avLst/>
          </a:prstGeom>
          <a:noFill/>
        </p:spPr>
        <p:txBody>
          <a:bodyPr wrap="none" rtlCol="0">
            <a:spAutoFit/>
          </a:bodyPr>
          <a:lstStyle/>
          <a:p>
            <a:r>
              <a:rPr lang="en-AU" sz="2400" dirty="0">
                <a:solidFill>
                  <a:schemeClr val="accent6"/>
                </a:solidFill>
              </a:rPr>
              <a:t>Wide data</a:t>
            </a:r>
          </a:p>
        </p:txBody>
      </p:sp>
      <p:sp>
        <p:nvSpPr>
          <p:cNvPr id="13" name="Rectangle 12">
            <a:extLst>
              <a:ext uri="{FF2B5EF4-FFF2-40B4-BE49-F238E27FC236}">
                <a16:creationId xmlns:a16="http://schemas.microsoft.com/office/drawing/2014/main" id="{03748357-2CD3-4AEE-A3DE-42B388B6D9F5}"/>
              </a:ext>
            </a:extLst>
          </p:cNvPr>
          <p:cNvSpPr/>
          <p:nvPr/>
        </p:nvSpPr>
        <p:spPr>
          <a:xfrm>
            <a:off x="4572000" y="2148746"/>
            <a:ext cx="4176464" cy="855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9471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848467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75656" y="67823"/>
            <a:ext cx="8640960" cy="639365"/>
          </a:xfrm>
        </p:spPr>
        <p:txBody>
          <a:bodyPr>
            <a:normAutofit/>
          </a:bodyPr>
          <a:lstStyle/>
          <a:p>
            <a:r>
              <a:rPr lang="en-US" dirty="0"/>
              <a:t>What is scientific discovery?</a:t>
            </a:r>
            <a:endParaRPr lang="en-AU" dirty="0"/>
          </a:p>
        </p:txBody>
      </p:sp>
      <p:pic>
        <p:nvPicPr>
          <p:cNvPr id="3" name="Picture 2" descr="Diagram showing the iterative process of scientific discovery. Two nodes: data and domain knowledge. Observation goes from data to knowledge. Experimentation goes from knowledge to data.">
            <a:extLst>
              <a:ext uri="{FF2B5EF4-FFF2-40B4-BE49-F238E27FC236}">
                <a16:creationId xmlns:a16="http://schemas.microsoft.com/office/drawing/2014/main" id="{8A2364A4-C98E-8A43-BC1E-C93584DA34CB}"/>
              </a:ext>
            </a:extLst>
          </p:cNvPr>
          <p:cNvPicPr>
            <a:picLocks noChangeAspect="1"/>
          </p:cNvPicPr>
          <p:nvPr/>
        </p:nvPicPr>
        <p:blipFill>
          <a:blip r:embed="rId2"/>
          <a:stretch>
            <a:fillRect/>
          </a:stretch>
        </p:blipFill>
        <p:spPr>
          <a:xfrm>
            <a:off x="1158961" y="828676"/>
            <a:ext cx="6635578" cy="3732512"/>
          </a:xfrm>
          <a:prstGeom prst="rect">
            <a:avLst/>
          </a:prstGeom>
        </p:spPr>
      </p:pic>
      <p:pic>
        <p:nvPicPr>
          <p:cNvPr id="1026" name="Picture 2" descr="Francis Bacon, c. 1622, oil on canvas, 470 x 610 cm (Dulwich Picture Gallery) &#10;">
            <a:extLst>
              <a:ext uri="{FF2B5EF4-FFF2-40B4-BE49-F238E27FC236}">
                <a16:creationId xmlns:a16="http://schemas.microsoft.com/office/drawing/2014/main" id="{265C16E7-8735-2947-9F8A-C6250E0D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019" y="160735"/>
            <a:ext cx="1982390" cy="255728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F6316112-8F96-F243-AEDE-DFB7E187F328}"/>
              </a:ext>
            </a:extLst>
          </p:cNvPr>
          <p:cNvSpPr/>
          <p:nvPr/>
        </p:nvSpPr>
        <p:spPr>
          <a:xfrm>
            <a:off x="6804423" y="2882504"/>
            <a:ext cx="2185986"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Francis Bacon, </a:t>
            </a:r>
            <a:br>
              <a:rPr lang="en-US" sz="1350" dirty="0"/>
            </a:br>
            <a:r>
              <a:rPr lang="en-US" sz="1350" dirty="0"/>
              <a:t>credited with the modern scientific method</a:t>
            </a:r>
          </a:p>
        </p:txBody>
      </p:sp>
      <p:sp>
        <p:nvSpPr>
          <p:cNvPr id="7" name="TextBox 6">
            <a:extLst>
              <a:ext uri="{FF2B5EF4-FFF2-40B4-BE49-F238E27FC236}">
                <a16:creationId xmlns:a16="http://schemas.microsoft.com/office/drawing/2014/main" id="{6AD5AED4-1C7F-8242-9043-8B13015AFC86}"/>
              </a:ext>
            </a:extLst>
          </p:cNvPr>
          <p:cNvSpPr txBox="1"/>
          <p:nvPr/>
        </p:nvSpPr>
        <p:spPr>
          <a:xfrm>
            <a:off x="3857625" y="1210866"/>
            <a:ext cx="1045286" cy="300082"/>
          </a:xfrm>
          <a:prstGeom prst="rect">
            <a:avLst/>
          </a:prstGeom>
          <a:noFill/>
        </p:spPr>
        <p:txBody>
          <a:bodyPr wrap="none" rtlCol="0">
            <a:spAutoFit/>
          </a:bodyPr>
          <a:lstStyle/>
          <a:p>
            <a:r>
              <a:rPr lang="en-US" sz="1350" dirty="0"/>
              <a:t>Observation</a:t>
            </a:r>
          </a:p>
        </p:txBody>
      </p:sp>
      <p:sp>
        <p:nvSpPr>
          <p:cNvPr id="8" name="TextBox 7">
            <a:extLst>
              <a:ext uri="{FF2B5EF4-FFF2-40B4-BE49-F238E27FC236}">
                <a16:creationId xmlns:a16="http://schemas.microsoft.com/office/drawing/2014/main" id="{3C01CA98-85EC-9047-8B64-4111F869A529}"/>
              </a:ext>
            </a:extLst>
          </p:cNvPr>
          <p:cNvSpPr txBox="1"/>
          <p:nvPr/>
        </p:nvSpPr>
        <p:spPr>
          <a:xfrm>
            <a:off x="3836194" y="4136230"/>
            <a:ext cx="1355949" cy="300082"/>
          </a:xfrm>
          <a:prstGeom prst="rect">
            <a:avLst/>
          </a:prstGeom>
          <a:noFill/>
        </p:spPr>
        <p:txBody>
          <a:bodyPr wrap="none" rtlCol="0">
            <a:spAutoFit/>
          </a:bodyPr>
          <a:lstStyle/>
          <a:p>
            <a:r>
              <a:rPr lang="en-US" sz="1350" dirty="0"/>
              <a:t>Experimentation</a:t>
            </a:r>
          </a:p>
        </p:txBody>
      </p:sp>
    </p:spTree>
    <p:extLst>
      <p:ext uri="{BB962C8B-B14F-4D97-AF65-F5344CB8AC3E}">
        <p14:creationId xmlns:p14="http://schemas.microsoft.com/office/powerpoint/2010/main" val="884502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59632" y="123478"/>
            <a:ext cx="8640960" cy="639365"/>
          </a:xfrm>
        </p:spPr>
        <p:txBody>
          <a:bodyPr>
            <a:normAutofit/>
          </a:bodyPr>
          <a:lstStyle/>
          <a:p>
            <a:r>
              <a:rPr lang="en-US" dirty="0"/>
              <a:t>Scientific discovery with machine learning</a:t>
            </a:r>
            <a:endParaRPr lang="en-AU" dirty="0"/>
          </a:p>
        </p:txBody>
      </p:sp>
      <p:pic>
        <p:nvPicPr>
          <p:cNvPr id="2" name="Picture 1">
            <a:extLst>
              <a:ext uri="{FF2B5EF4-FFF2-40B4-BE49-F238E27FC236}">
                <a16:creationId xmlns:a16="http://schemas.microsoft.com/office/drawing/2014/main" id="{4D228246-E028-C845-8203-7EEAD5AB1F25}"/>
              </a:ext>
            </a:extLst>
          </p:cNvPr>
          <p:cNvPicPr>
            <a:picLocks noChangeAspect="1"/>
          </p:cNvPicPr>
          <p:nvPr/>
        </p:nvPicPr>
        <p:blipFill>
          <a:blip r:embed="rId2"/>
          <a:stretch>
            <a:fillRect/>
          </a:stretch>
        </p:blipFill>
        <p:spPr>
          <a:xfrm>
            <a:off x="1174334" y="828676"/>
            <a:ext cx="6561439" cy="3690809"/>
          </a:xfrm>
          <a:prstGeom prst="rect">
            <a:avLst/>
          </a:prstGeom>
        </p:spPr>
      </p:pic>
      <p:pic>
        <p:nvPicPr>
          <p:cNvPr id="4" name="Picture 3" descr="A close up of a logo&#10;&#10;Description automatically generated">
            <a:extLst>
              <a:ext uri="{FF2B5EF4-FFF2-40B4-BE49-F238E27FC236}">
                <a16:creationId xmlns:a16="http://schemas.microsoft.com/office/drawing/2014/main" id="{A3AF1FBA-8045-4054-AA86-EF75BDA6A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472" y="3893623"/>
            <a:ext cx="898498" cy="998090"/>
          </a:xfrm>
          <a:prstGeom prst="rect">
            <a:avLst/>
          </a:prstGeom>
        </p:spPr>
      </p:pic>
      <p:sp>
        <p:nvSpPr>
          <p:cNvPr id="3" name="Rectangle 2">
            <a:extLst>
              <a:ext uri="{FF2B5EF4-FFF2-40B4-BE49-F238E27FC236}">
                <a16:creationId xmlns:a16="http://schemas.microsoft.com/office/drawing/2014/main" id="{2A0DA00C-D3D9-402B-B8FB-04A2EA9E7A8A}"/>
              </a:ext>
            </a:extLst>
          </p:cNvPr>
          <p:cNvSpPr/>
          <p:nvPr/>
        </p:nvSpPr>
        <p:spPr>
          <a:xfrm>
            <a:off x="5508104" y="4731990"/>
            <a:ext cx="3428696" cy="319446"/>
          </a:xfrm>
          <a:prstGeom prst="rect">
            <a:avLst/>
          </a:prstGeom>
        </p:spPr>
        <p:txBody>
          <a:bodyPr wrap="none">
            <a:spAutoFit/>
          </a:bodyPr>
          <a:lstStyle/>
          <a:p>
            <a:pPr marL="269993" lvl="2" indent="-269993">
              <a:lnSpc>
                <a:spcPct val="80000"/>
              </a:lnSpc>
              <a:spcAft>
                <a:spcPct val="0"/>
              </a:spcAft>
            </a:pPr>
            <a:r>
              <a:rPr lang="en-US" dirty="0">
                <a:hlinkClick r:id="rId4"/>
              </a:rPr>
              <a:t>https://research.csiro.au/mlai-fsp/</a:t>
            </a:r>
            <a:endParaRPr lang="en-US" dirty="0"/>
          </a:p>
        </p:txBody>
      </p:sp>
      <p:pic>
        <p:nvPicPr>
          <p:cNvPr id="7" name="Picture 6">
            <a:extLst>
              <a:ext uri="{FF2B5EF4-FFF2-40B4-BE49-F238E27FC236}">
                <a16:creationId xmlns:a16="http://schemas.microsoft.com/office/drawing/2014/main" id="{146EEFC9-F6D1-4D3C-B5D7-1F8698C3B01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401199" y="2049717"/>
            <a:ext cx="3688147" cy="1383055"/>
          </a:xfrm>
          <a:prstGeom prst="rect">
            <a:avLst/>
          </a:prstGeom>
          <a:noFill/>
        </p:spPr>
      </p:pic>
    </p:spTree>
    <p:extLst>
      <p:ext uri="{BB962C8B-B14F-4D97-AF65-F5344CB8AC3E}">
        <p14:creationId xmlns:p14="http://schemas.microsoft.com/office/powerpoint/2010/main" val="4221878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age of CSIRO's Australia SKA Pathfinder telescope.">
            <a:extLst>
              <a:ext uri="{FF2B5EF4-FFF2-40B4-BE49-F238E27FC236}">
                <a16:creationId xmlns:a16="http://schemas.microsoft.com/office/drawing/2014/main" id="{C0EC9D05-A7A3-4061-A146-C51C72F64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819" y="1790627"/>
            <a:ext cx="1573034" cy="1180109"/>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Telescope?</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telescopes are essentially data processing machines</a:t>
            </a:r>
          </a:p>
        </p:txBody>
      </p:sp>
      <p:pic>
        <p:nvPicPr>
          <p:cNvPr id="6" name="Picture 5" descr="Optical and radio image of Messier 87.">
            <a:extLst>
              <a:ext uri="{FF2B5EF4-FFF2-40B4-BE49-F238E27FC236}">
                <a16:creationId xmlns:a16="http://schemas.microsoft.com/office/drawing/2014/main" id="{2FDC8B72-7613-4204-8187-F27E969BF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539" y="2149369"/>
            <a:ext cx="1282439" cy="1338546"/>
          </a:xfrm>
          <a:prstGeom prst="rect">
            <a:avLst/>
          </a:prstGeom>
        </p:spPr>
      </p:pic>
      <p:sp>
        <p:nvSpPr>
          <p:cNvPr id="7" name="TextBox 6">
            <a:extLst>
              <a:ext uri="{FF2B5EF4-FFF2-40B4-BE49-F238E27FC236}">
                <a16:creationId xmlns:a16="http://schemas.microsoft.com/office/drawing/2014/main" id="{E644C45B-8D0B-4F00-BBB3-6D8CEA2222A7}"/>
              </a:ext>
            </a:extLst>
          </p:cNvPr>
          <p:cNvSpPr txBox="1"/>
          <p:nvPr/>
        </p:nvSpPr>
        <p:spPr>
          <a:xfrm>
            <a:off x="3141593" y="3444914"/>
            <a:ext cx="1927451" cy="276999"/>
          </a:xfrm>
          <a:prstGeom prst="rect">
            <a:avLst/>
          </a:prstGeom>
          <a:noFill/>
        </p:spPr>
        <p:txBody>
          <a:bodyPr wrap="none" rtlCol="0">
            <a:spAutoFit/>
          </a:bodyPr>
          <a:lstStyle/>
          <a:p>
            <a:r>
              <a:rPr lang="en-AU" sz="1200" dirty="0"/>
              <a:t>NASA/Hubble + NRAO: M87</a:t>
            </a:r>
          </a:p>
        </p:txBody>
      </p:sp>
      <p:pic>
        <p:nvPicPr>
          <p:cNvPr id="9" name="Picture 8" descr="X-ray image of Messier 87, and recent image using the Event Horizon Telescope.">
            <a:extLst>
              <a:ext uri="{FF2B5EF4-FFF2-40B4-BE49-F238E27FC236}">
                <a16:creationId xmlns:a16="http://schemas.microsoft.com/office/drawing/2014/main" id="{7CA36265-E159-4AC7-8CFD-46B83CFA1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3764914"/>
            <a:ext cx="2185040" cy="1094601"/>
          </a:xfrm>
          <a:prstGeom prst="rect">
            <a:avLst/>
          </a:prstGeom>
        </p:spPr>
      </p:pic>
      <p:pic>
        <p:nvPicPr>
          <p:cNvPr id="11" name="Picture 10" descr="Painting of Galileo Galilei demonstrating his optical telescope.">
            <a:extLst>
              <a:ext uri="{FF2B5EF4-FFF2-40B4-BE49-F238E27FC236}">
                <a16:creationId xmlns:a16="http://schemas.microsoft.com/office/drawing/2014/main" id="{A4CA7744-4511-47CD-A4AF-DB1DEB2B7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593244"/>
            <a:ext cx="2083129" cy="1851670"/>
          </a:xfrm>
          <a:prstGeom prst="rect">
            <a:avLst/>
          </a:prstGeom>
        </p:spPr>
      </p:pic>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Galileo</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Radio</a:t>
            </a:r>
          </a:p>
        </p:txBody>
      </p:sp>
      <p:sp>
        <p:nvSpPr>
          <p:cNvPr id="14" name="TextBox 13">
            <a:extLst>
              <a:ext uri="{FF2B5EF4-FFF2-40B4-BE49-F238E27FC236}">
                <a16:creationId xmlns:a16="http://schemas.microsoft.com/office/drawing/2014/main" id="{FD201A30-A62A-4897-B710-7C544A540C7B}"/>
              </a:ext>
            </a:extLst>
          </p:cNvPr>
          <p:cNvSpPr txBox="1"/>
          <p:nvPr/>
        </p:nvSpPr>
        <p:spPr>
          <a:xfrm>
            <a:off x="532171" y="3424512"/>
            <a:ext cx="1665841" cy="276999"/>
          </a:xfrm>
          <a:prstGeom prst="rect">
            <a:avLst/>
          </a:prstGeom>
          <a:noFill/>
        </p:spPr>
        <p:txBody>
          <a:bodyPr wrap="none" rtlCol="0">
            <a:spAutoFit/>
          </a:bodyPr>
          <a:lstStyle/>
          <a:p>
            <a:r>
              <a:rPr lang="en-AU" sz="1200" dirty="0"/>
              <a:t>Giuseppe </a:t>
            </a:r>
            <a:r>
              <a:rPr lang="en-AU" sz="1200" dirty="0" err="1"/>
              <a:t>Bertini</a:t>
            </a:r>
            <a:r>
              <a:rPr lang="en-AU" sz="1200" dirty="0"/>
              <a:t> (1858)</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messenger</a:t>
            </a:r>
          </a:p>
        </p:txBody>
      </p:sp>
      <p:sp>
        <p:nvSpPr>
          <p:cNvPr id="18" name="TextBox 17">
            <a:extLst>
              <a:ext uri="{FF2B5EF4-FFF2-40B4-BE49-F238E27FC236}">
                <a16:creationId xmlns:a16="http://schemas.microsoft.com/office/drawing/2014/main" id="{7BC53D95-974F-4092-99EC-93F91B01A6DC}"/>
              </a:ext>
            </a:extLst>
          </p:cNvPr>
          <p:cNvSpPr txBox="1"/>
          <p:nvPr/>
        </p:nvSpPr>
        <p:spPr>
          <a:xfrm>
            <a:off x="7380312" y="3184724"/>
            <a:ext cx="1849481" cy="276999"/>
          </a:xfrm>
          <a:prstGeom prst="rect">
            <a:avLst/>
          </a:prstGeom>
          <a:noFill/>
        </p:spPr>
        <p:txBody>
          <a:bodyPr wrap="none" rtlCol="0">
            <a:spAutoFit/>
          </a:bodyPr>
          <a:lstStyle/>
          <a:p>
            <a:r>
              <a:rPr lang="en-AU" sz="1200" dirty="0"/>
              <a:t>eventhorizontelescope.org</a:t>
            </a:r>
          </a:p>
        </p:txBody>
      </p:sp>
      <p:sp>
        <p:nvSpPr>
          <p:cNvPr id="21" name="TextBox 20">
            <a:extLst>
              <a:ext uri="{FF2B5EF4-FFF2-40B4-BE49-F238E27FC236}">
                <a16:creationId xmlns:a16="http://schemas.microsoft.com/office/drawing/2014/main" id="{2D3FA99E-7EBA-48F3-816A-6D07353B0589}"/>
              </a:ext>
            </a:extLst>
          </p:cNvPr>
          <p:cNvSpPr txBox="1"/>
          <p:nvPr/>
        </p:nvSpPr>
        <p:spPr>
          <a:xfrm>
            <a:off x="5069044" y="2933917"/>
            <a:ext cx="917367" cy="276999"/>
          </a:xfrm>
          <a:prstGeom prst="rect">
            <a:avLst/>
          </a:prstGeom>
          <a:noFill/>
        </p:spPr>
        <p:txBody>
          <a:bodyPr wrap="none" rtlCol="0">
            <a:spAutoFit/>
          </a:bodyPr>
          <a:lstStyle/>
          <a:p>
            <a:r>
              <a:rPr lang="en-AU" sz="1200" dirty="0"/>
              <a:t>CSIRO - SKA</a:t>
            </a:r>
          </a:p>
        </p:txBody>
      </p:sp>
      <p:pic>
        <p:nvPicPr>
          <p:cNvPr id="5" name="Picture 4" descr="A picture containing chart&#10;&#10;Description automatically generated">
            <a:extLst>
              <a:ext uri="{FF2B5EF4-FFF2-40B4-BE49-F238E27FC236}">
                <a16:creationId xmlns:a16="http://schemas.microsoft.com/office/drawing/2014/main" id="{601F6E1C-AC9F-4E7A-8788-74F9EAF47D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7308" y="1609882"/>
            <a:ext cx="2174875" cy="1635506"/>
          </a:xfrm>
          <a:prstGeom prst="rect">
            <a:avLst/>
          </a:prstGeom>
        </p:spPr>
      </p:pic>
      <p:pic>
        <p:nvPicPr>
          <p:cNvPr id="10" name="Picture 9" descr="Diagram, schematic&#10;&#10;Description automatically generated">
            <a:extLst>
              <a:ext uri="{FF2B5EF4-FFF2-40B4-BE49-F238E27FC236}">
                <a16:creationId xmlns:a16="http://schemas.microsoft.com/office/drawing/2014/main" id="{57344D08-6F93-4367-8268-E1E56C49F9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5289" y="3487915"/>
            <a:ext cx="2076540" cy="1563638"/>
          </a:xfrm>
          <a:prstGeom prst="rect">
            <a:avLst/>
          </a:prstGeom>
        </p:spPr>
      </p:pic>
    </p:spTree>
    <p:extLst>
      <p:ext uri="{BB962C8B-B14F-4D97-AF65-F5344CB8AC3E}">
        <p14:creationId xmlns:p14="http://schemas.microsoft.com/office/powerpoint/2010/main" val="3327580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4DFE04-BE9C-4F61-93DE-88A1E4D7B3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 r="52133"/>
          <a:stretch/>
        </p:blipFill>
        <p:spPr>
          <a:xfrm>
            <a:off x="6300192" y="2015609"/>
            <a:ext cx="2303896" cy="2707379"/>
          </a:xfrm>
          <a:prstGeom prst="rect">
            <a:avLst/>
          </a:prstGeom>
        </p:spPr>
      </p:pic>
      <p:sp>
        <p:nvSpPr>
          <p:cNvPr id="3" name="Content Placeholder 2">
            <a:extLst>
              <a:ext uri="{FF2B5EF4-FFF2-40B4-BE49-F238E27FC236}">
                <a16:creationId xmlns:a16="http://schemas.microsoft.com/office/drawing/2014/main" id="{AFBB6670-E708-484A-BACC-D6A496855DA2}"/>
              </a:ext>
            </a:extLst>
          </p:cNvPr>
          <p:cNvSpPr>
            <a:spLocks noGrp="1"/>
          </p:cNvSpPr>
          <p:nvPr>
            <p:ph idx="1"/>
          </p:nvPr>
        </p:nvSpPr>
        <p:spPr>
          <a:xfrm>
            <a:off x="251522" y="843558"/>
            <a:ext cx="5215896" cy="3888432"/>
          </a:xfrm>
        </p:spPr>
        <p:txBody>
          <a:bodyPr>
            <a:normAutofit/>
          </a:bodyPr>
          <a:lstStyle/>
          <a:p>
            <a:pPr marL="214313" indent="-214313"/>
            <a:r>
              <a:rPr lang="en-US" b="1" dirty="0"/>
              <a:t>ML/AI Open Questions and Considerations</a:t>
            </a:r>
          </a:p>
          <a:p>
            <a:pPr marL="394313" lvl="1" indent="-214313"/>
            <a:r>
              <a:rPr lang="en-US" dirty="0"/>
              <a:t>Astronomy images are noisy</a:t>
            </a:r>
          </a:p>
          <a:p>
            <a:pPr marL="394313" lvl="1" indent="-214313"/>
            <a:r>
              <a:rPr lang="en-US" dirty="0"/>
              <a:t>How to best preprocess?</a:t>
            </a:r>
          </a:p>
          <a:p>
            <a:pPr marL="646313" lvl="2" indent="-214313"/>
            <a:r>
              <a:rPr lang="en-US" dirty="0"/>
              <a:t>Have both faint and bright features</a:t>
            </a:r>
          </a:p>
          <a:p>
            <a:pPr marL="394313" lvl="1" indent="-214313"/>
            <a:r>
              <a:rPr lang="en-US" dirty="0"/>
              <a:t>Supervised or Unsupervised?</a:t>
            </a:r>
          </a:p>
          <a:p>
            <a:pPr marL="646313" lvl="2" indent="-214313"/>
            <a:r>
              <a:rPr lang="en-US" dirty="0"/>
              <a:t>Radio Galaxy Zoo labels (~177k galaxies)</a:t>
            </a:r>
          </a:p>
          <a:p>
            <a:pPr marL="394313" lvl="1" indent="-214313"/>
            <a:r>
              <a:rPr lang="en-US" dirty="0"/>
              <a:t>Apply transfer learning?</a:t>
            </a:r>
          </a:p>
          <a:p>
            <a:pPr marL="646313" lvl="2" indent="-214313"/>
            <a:r>
              <a:rPr lang="en-US" dirty="0"/>
              <a:t>Train on simulated data</a:t>
            </a:r>
          </a:p>
          <a:p>
            <a:pPr marL="646313" lvl="2" indent="-214313"/>
            <a:r>
              <a:rPr lang="en-US" dirty="0"/>
              <a:t>Train on one radio dataset, use on data from a different telescope </a:t>
            </a:r>
          </a:p>
        </p:txBody>
      </p:sp>
      <p:sp>
        <p:nvSpPr>
          <p:cNvPr id="4" name="Title 3">
            <a:extLst>
              <a:ext uri="{FF2B5EF4-FFF2-40B4-BE49-F238E27FC236}">
                <a16:creationId xmlns:a16="http://schemas.microsoft.com/office/drawing/2014/main" id="{F2E2C886-3CBC-4306-A67B-2747D8C39442}"/>
              </a:ext>
            </a:extLst>
          </p:cNvPr>
          <p:cNvSpPr>
            <a:spLocks noGrp="1"/>
          </p:cNvSpPr>
          <p:nvPr>
            <p:ph type="title"/>
          </p:nvPr>
        </p:nvSpPr>
        <p:spPr>
          <a:xfrm>
            <a:off x="1763688" y="91827"/>
            <a:ext cx="7632848" cy="639365"/>
          </a:xfrm>
        </p:spPr>
        <p:txBody>
          <a:bodyPr/>
          <a:lstStyle/>
          <a:p>
            <a:r>
              <a:rPr lang="en-AU" dirty="0"/>
              <a:t>Classification of Radio Galaxies</a:t>
            </a:r>
          </a:p>
        </p:txBody>
      </p:sp>
      <p:pic>
        <p:nvPicPr>
          <p:cNvPr id="9" name="Picture 8" descr="SteveBarker_ASKAP_lppt.jpg">
            <a:extLst>
              <a:ext uri="{FF2B5EF4-FFF2-40B4-BE49-F238E27FC236}">
                <a16:creationId xmlns:a16="http://schemas.microsoft.com/office/drawing/2014/main" id="{E4939A51-A84C-244A-9D16-49903F1DDDE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868932" y="731192"/>
            <a:ext cx="3995935" cy="2012525"/>
          </a:xfrm>
          <a:prstGeom prst="rect">
            <a:avLst/>
          </a:prstGeom>
          <a:effectLst>
            <a:softEdge rad="31750"/>
          </a:effectLst>
        </p:spPr>
      </p:pic>
      <p:pic>
        <p:nvPicPr>
          <p:cNvPr id="5" name="Picture 4">
            <a:extLst>
              <a:ext uri="{FF2B5EF4-FFF2-40B4-BE49-F238E27FC236}">
                <a16:creationId xmlns:a16="http://schemas.microsoft.com/office/drawing/2014/main" id="{B1E9C67E-BCC0-3848-9306-43563A815499}"/>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3911"/>
            <a:ext cx="486000" cy="493200"/>
          </a:xfrm>
          <a:prstGeom prst="rect">
            <a:avLst/>
          </a:prstGeom>
          <a:noFill/>
          <a:ln>
            <a:noFill/>
          </a:ln>
        </p:spPr>
      </p:pic>
    </p:spTree>
    <p:extLst>
      <p:ext uri="{BB962C8B-B14F-4D97-AF65-F5344CB8AC3E}">
        <p14:creationId xmlns:p14="http://schemas.microsoft.com/office/powerpoint/2010/main" val="394023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784-FC05-7647-983F-37F2B2F95769}"/>
              </a:ext>
            </a:extLst>
          </p:cNvPr>
          <p:cNvSpPr>
            <a:spLocks noGrp="1"/>
          </p:cNvSpPr>
          <p:nvPr>
            <p:ph type="title"/>
          </p:nvPr>
        </p:nvSpPr>
        <p:spPr/>
        <p:txBody>
          <a:bodyPr/>
          <a:lstStyle/>
          <a:p>
            <a:r>
              <a:rPr lang="en-US" dirty="0"/>
              <a:t>Fit a model to data</a:t>
            </a:r>
          </a:p>
        </p:txBody>
      </p:sp>
      <p:sp>
        <p:nvSpPr>
          <p:cNvPr id="3" name="Text Placeholder 2">
            <a:extLst>
              <a:ext uri="{FF2B5EF4-FFF2-40B4-BE49-F238E27FC236}">
                <a16:creationId xmlns:a16="http://schemas.microsoft.com/office/drawing/2014/main" id="{6DED1A2F-8077-854D-B950-F46F79F384F0}"/>
              </a:ext>
            </a:extLst>
          </p:cNvPr>
          <p:cNvSpPr>
            <a:spLocks noGrp="1"/>
          </p:cNvSpPr>
          <p:nvPr>
            <p:ph type="body" sz="quarter" idx="10"/>
          </p:nvPr>
        </p:nvSpPr>
        <p:spPr/>
        <p:txBody>
          <a:bodyPr/>
          <a:lstStyle/>
          <a:p>
            <a:r>
              <a:rPr lang="en-US" dirty="0"/>
              <a:t>Estimate a Gaussian for each class conditional</a:t>
            </a:r>
          </a:p>
        </p:txBody>
      </p:sp>
      <p:pic>
        <p:nvPicPr>
          <p:cNvPr id="8" name="Content Placeholder 7">
            <a:extLst>
              <a:ext uri="{FF2B5EF4-FFF2-40B4-BE49-F238E27FC236}">
                <a16:creationId xmlns:a16="http://schemas.microsoft.com/office/drawing/2014/main" id="{1AFB33B2-3DF6-ED48-84F0-0DF734147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59538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ree-death-from-gamba-invasion-and-subsequent-fires-aerial-750x450.jpg">
            <a:extLst>
              <a:ext uri="{FF2B5EF4-FFF2-40B4-BE49-F238E27FC236}">
                <a16:creationId xmlns:a16="http://schemas.microsoft.com/office/drawing/2014/main" id="{9DE452A1-707E-469C-AD11-D91233EA3A35}"/>
              </a:ext>
            </a:extLst>
          </p:cNvPr>
          <p:cNvPicPr>
            <a:picLocks noGrp="1" noChangeAspect="1"/>
          </p:cNvPicPr>
          <p:nvPr>
            <p:ph type="pic" sz="quarter" idx="12"/>
          </p:nvPr>
        </p:nvPicPr>
        <p:blipFill rotWithShape="1">
          <a:blip r:embed="rId2"/>
          <a:srcRect l="26591" r="33479" b="-1"/>
          <a:stretch/>
        </p:blipFill>
        <p:spPr>
          <a:xfrm>
            <a:off x="6119665" y="0"/>
            <a:ext cx="3024335" cy="5143490"/>
          </a:xfrm>
          <a:prstGeom prst="rect">
            <a:avLst/>
          </a:prstGeom>
          <a:noFill/>
        </p:spPr>
      </p:pic>
      <p:sp>
        <p:nvSpPr>
          <p:cNvPr id="10" name="Content Placeholder 2">
            <a:extLst>
              <a:ext uri="{FF2B5EF4-FFF2-40B4-BE49-F238E27FC236}">
                <a16:creationId xmlns:a16="http://schemas.microsoft.com/office/drawing/2014/main" id="{0F6B07B8-CC33-4C33-9B0F-B4EEFE67AEFC}"/>
              </a:ext>
            </a:extLst>
          </p:cNvPr>
          <p:cNvSpPr>
            <a:spLocks noGrp="1"/>
          </p:cNvSpPr>
          <p:nvPr>
            <p:ph idx="1"/>
          </p:nvPr>
        </p:nvSpPr>
        <p:spPr>
          <a:xfrm>
            <a:off x="467544" y="1347614"/>
            <a:ext cx="4464496" cy="3384376"/>
          </a:xfrm>
        </p:spPr>
        <p:txBody>
          <a:bodyPr>
            <a:normAutofit fontScale="92500" lnSpcReduction="10000"/>
          </a:bodyPr>
          <a:lstStyle/>
          <a:p>
            <a:pPr marL="0" indent="0">
              <a:buNone/>
            </a:pPr>
            <a:r>
              <a:rPr lang="en-US" dirty="0" err="1"/>
              <a:t>Gamba</a:t>
            </a:r>
            <a:r>
              <a:rPr lang="en-US" dirty="0"/>
              <a:t> is an invasive grass</a:t>
            </a:r>
            <a:br>
              <a:rPr lang="en-US" dirty="0"/>
            </a:br>
            <a:endParaRPr lang="en-US" dirty="0"/>
          </a:p>
          <a:p>
            <a:pPr marL="0" indent="0">
              <a:buNone/>
            </a:pPr>
            <a:r>
              <a:rPr lang="en-US" dirty="0"/>
              <a:t>Mapping </a:t>
            </a:r>
            <a:r>
              <a:rPr lang="en-US" dirty="0" err="1"/>
              <a:t>Gamba</a:t>
            </a:r>
            <a:r>
              <a:rPr lang="en-US" dirty="0"/>
              <a:t> grass is essential for biodiversity and bushfire management</a:t>
            </a:r>
          </a:p>
          <a:p>
            <a:pPr marL="0" indent="0">
              <a:buNone/>
            </a:pPr>
            <a:endParaRPr lang="en-US" dirty="0"/>
          </a:p>
          <a:p>
            <a:pPr marL="0" indent="0">
              <a:buNone/>
            </a:pPr>
            <a:r>
              <a:rPr lang="en-US" dirty="0"/>
              <a:t>Current Challenges: </a:t>
            </a:r>
          </a:p>
          <a:p>
            <a:pPr marL="457200" indent="-457200">
              <a:buFont typeface="+mj-lt"/>
              <a:buAutoNum type="arabicPeriod"/>
            </a:pPr>
            <a:r>
              <a:rPr lang="en-US" dirty="0"/>
              <a:t>lack of ground-truth data (labels)</a:t>
            </a:r>
          </a:p>
          <a:p>
            <a:pPr marL="457200" indent="-457200">
              <a:buFont typeface="+mj-lt"/>
              <a:buAutoNum type="arabicPeriod"/>
            </a:pPr>
            <a:r>
              <a:rPr lang="en-US" dirty="0"/>
              <a:t>large-scale mapping </a:t>
            </a:r>
          </a:p>
          <a:p>
            <a:pPr marL="0" indent="0">
              <a:buNone/>
            </a:pPr>
            <a:endParaRPr lang="en-US" dirty="0"/>
          </a:p>
          <a:p>
            <a:pPr marL="0" indent="0">
              <a:buNone/>
            </a:pPr>
            <a:r>
              <a:rPr lang="en-US" dirty="0"/>
              <a:t>Self-Supervised Remote Sensing? </a:t>
            </a:r>
          </a:p>
          <a:p>
            <a:pPr marL="0" indent="0">
              <a:buNone/>
            </a:pPr>
            <a:endParaRPr lang="en-US" dirty="0"/>
          </a:p>
        </p:txBody>
      </p:sp>
      <p:sp>
        <p:nvSpPr>
          <p:cNvPr id="4" name="Title 3">
            <a:extLst>
              <a:ext uri="{FF2B5EF4-FFF2-40B4-BE49-F238E27FC236}">
                <a16:creationId xmlns:a16="http://schemas.microsoft.com/office/drawing/2014/main" id="{546E7B47-E419-4E66-89CF-9C3E639BBD89}"/>
              </a:ext>
            </a:extLst>
          </p:cNvPr>
          <p:cNvSpPr>
            <a:spLocks noGrp="1"/>
          </p:cNvSpPr>
          <p:nvPr>
            <p:ph type="title"/>
          </p:nvPr>
        </p:nvSpPr>
        <p:spPr>
          <a:xfrm>
            <a:off x="323528" y="805460"/>
            <a:ext cx="4248472" cy="639365"/>
          </a:xfrm>
        </p:spPr>
        <p:txBody>
          <a:bodyPr anchor="t">
            <a:normAutofit fontScale="90000"/>
          </a:bodyPr>
          <a:lstStyle/>
          <a:p>
            <a:r>
              <a:rPr lang="en-AU" dirty="0"/>
              <a:t>Invasive species mapping</a:t>
            </a:r>
          </a:p>
        </p:txBody>
      </p:sp>
    </p:spTree>
    <p:extLst>
      <p:ext uri="{BB962C8B-B14F-4D97-AF65-F5344CB8AC3E}">
        <p14:creationId xmlns:p14="http://schemas.microsoft.com/office/powerpoint/2010/main" val="537453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58E31A56-0044-4A11-BAB1-38780871F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1708848"/>
            <a:ext cx="2649292" cy="1482466"/>
          </a:xfrm>
          <a:prstGeom prst="rect">
            <a:avLst/>
          </a:prstGeom>
        </p:spPr>
      </p:pic>
      <p:pic>
        <p:nvPicPr>
          <p:cNvPr id="2050" name="Picture 2" descr="10 Bumpy Facts About Cane Toads | Mental Floss">
            <a:extLst>
              <a:ext uri="{FF2B5EF4-FFF2-40B4-BE49-F238E27FC236}">
                <a16:creationId xmlns:a16="http://schemas.microsoft.com/office/drawing/2014/main" id="{6A0CE52E-E59B-4D93-8513-03B6B61DF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442" y="1887598"/>
            <a:ext cx="1300926" cy="7328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p&#10;&#10;Description automatically generated">
            <a:extLst>
              <a:ext uri="{FF2B5EF4-FFF2-40B4-BE49-F238E27FC236}">
                <a16:creationId xmlns:a16="http://schemas.microsoft.com/office/drawing/2014/main" id="{39EF065B-5B42-4A9A-AFDA-DC5275A79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345" y="2728372"/>
            <a:ext cx="1342609" cy="2101931"/>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Map?</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maps are navigational and surveying instruments</a:t>
            </a:r>
          </a:p>
        </p:txBody>
      </p:sp>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Paper</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Electronic</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modal</a:t>
            </a:r>
          </a:p>
        </p:txBody>
      </p:sp>
      <p:pic>
        <p:nvPicPr>
          <p:cNvPr id="5" name="Picture 4" descr="Map&#10;&#10;Description automatically generated">
            <a:extLst>
              <a:ext uri="{FF2B5EF4-FFF2-40B4-BE49-F238E27FC236}">
                <a16:creationId xmlns:a16="http://schemas.microsoft.com/office/drawing/2014/main" id="{1126B4DB-3D3B-40A5-8459-5966830BC4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063" y="1728450"/>
            <a:ext cx="2351989" cy="1482466"/>
          </a:xfrm>
          <a:prstGeom prst="rect">
            <a:avLst/>
          </a:prstGeom>
        </p:spPr>
      </p:pic>
      <p:sp>
        <p:nvSpPr>
          <p:cNvPr id="22" name="TextBox 21">
            <a:extLst>
              <a:ext uri="{FF2B5EF4-FFF2-40B4-BE49-F238E27FC236}">
                <a16:creationId xmlns:a16="http://schemas.microsoft.com/office/drawing/2014/main" id="{FE1F48CD-0565-40F6-8AA2-C63216B2C7F7}"/>
              </a:ext>
            </a:extLst>
          </p:cNvPr>
          <p:cNvSpPr txBox="1"/>
          <p:nvPr/>
        </p:nvSpPr>
        <p:spPr>
          <a:xfrm>
            <a:off x="684571" y="3576912"/>
            <a:ext cx="1457450" cy="276999"/>
          </a:xfrm>
          <a:prstGeom prst="rect">
            <a:avLst/>
          </a:prstGeom>
          <a:noFill/>
        </p:spPr>
        <p:txBody>
          <a:bodyPr wrap="none" rtlCol="0">
            <a:spAutoFit/>
          </a:bodyPr>
          <a:lstStyle/>
          <a:p>
            <a:r>
              <a:rPr lang="en-AU" sz="1200" dirty="0"/>
              <a:t>Samuel Dunn (1794)</a:t>
            </a:r>
          </a:p>
        </p:txBody>
      </p:sp>
      <p:pic>
        <p:nvPicPr>
          <p:cNvPr id="24" name="Picture 23">
            <a:extLst>
              <a:ext uri="{FF2B5EF4-FFF2-40B4-BE49-F238E27FC236}">
                <a16:creationId xmlns:a16="http://schemas.microsoft.com/office/drawing/2014/main" id="{B34396CB-41EE-48C3-AC07-53AF31D54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059" y="3867894"/>
            <a:ext cx="2282458" cy="1289589"/>
          </a:xfrm>
          <a:prstGeom prst="rect">
            <a:avLst/>
          </a:prstGeom>
        </p:spPr>
      </p:pic>
      <p:sp>
        <p:nvSpPr>
          <p:cNvPr id="25" name="TextBox 24">
            <a:extLst>
              <a:ext uri="{FF2B5EF4-FFF2-40B4-BE49-F238E27FC236}">
                <a16:creationId xmlns:a16="http://schemas.microsoft.com/office/drawing/2014/main" id="{2376EAB3-C4D2-4832-8ED2-0C0DBF048DEC}"/>
              </a:ext>
            </a:extLst>
          </p:cNvPr>
          <p:cNvSpPr txBox="1"/>
          <p:nvPr/>
        </p:nvSpPr>
        <p:spPr>
          <a:xfrm>
            <a:off x="5751249" y="4681835"/>
            <a:ext cx="1160959" cy="461665"/>
          </a:xfrm>
          <a:prstGeom prst="rect">
            <a:avLst/>
          </a:prstGeom>
          <a:noFill/>
        </p:spPr>
        <p:txBody>
          <a:bodyPr wrap="none" rtlCol="0">
            <a:spAutoFit/>
          </a:bodyPr>
          <a:lstStyle/>
          <a:p>
            <a:r>
              <a:rPr lang="en-AU" sz="1200" dirty="0"/>
              <a:t>Canberra Times</a:t>
            </a:r>
            <a:br>
              <a:rPr lang="en-AU" sz="1200" dirty="0"/>
            </a:br>
            <a:r>
              <a:rPr lang="en-AU" sz="1200" dirty="0"/>
              <a:t> (11/3/21)</a:t>
            </a:r>
          </a:p>
        </p:txBody>
      </p:sp>
      <p:sp>
        <p:nvSpPr>
          <p:cNvPr id="14" name="TextBox 13">
            <a:extLst>
              <a:ext uri="{FF2B5EF4-FFF2-40B4-BE49-F238E27FC236}">
                <a16:creationId xmlns:a16="http://schemas.microsoft.com/office/drawing/2014/main" id="{FD201A30-A62A-4897-B710-7C544A540C7B}"/>
              </a:ext>
            </a:extLst>
          </p:cNvPr>
          <p:cNvSpPr txBox="1"/>
          <p:nvPr/>
        </p:nvSpPr>
        <p:spPr>
          <a:xfrm>
            <a:off x="3059832" y="4824428"/>
            <a:ext cx="1663725" cy="276999"/>
          </a:xfrm>
          <a:prstGeom prst="rect">
            <a:avLst/>
          </a:prstGeom>
          <a:noFill/>
        </p:spPr>
        <p:txBody>
          <a:bodyPr wrap="none" rtlCol="0">
            <a:spAutoFit/>
          </a:bodyPr>
          <a:lstStyle/>
          <a:p>
            <a:r>
              <a:rPr lang="en-AU" sz="1200" dirty="0"/>
              <a:t>The Guardian (25/2/21)</a:t>
            </a:r>
          </a:p>
        </p:txBody>
      </p:sp>
      <p:pic>
        <p:nvPicPr>
          <p:cNvPr id="19" name="Picture 18">
            <a:extLst>
              <a:ext uri="{FF2B5EF4-FFF2-40B4-BE49-F238E27FC236}">
                <a16:creationId xmlns:a16="http://schemas.microsoft.com/office/drawing/2014/main" id="{FB2F1A5D-ED85-49C6-A82A-CE1D271B6BBC}"/>
              </a:ext>
            </a:extLst>
          </p:cNvPr>
          <p:cNvPicPr>
            <a:picLocks noChangeAspect="1"/>
          </p:cNvPicPr>
          <p:nvPr/>
        </p:nvPicPr>
        <p:blipFill>
          <a:blip r:embed="rId7"/>
          <a:stretch>
            <a:fillRect/>
          </a:stretch>
        </p:blipFill>
        <p:spPr>
          <a:xfrm>
            <a:off x="3199675" y="2887619"/>
            <a:ext cx="1220787" cy="1932584"/>
          </a:xfrm>
          <a:prstGeom prst="rect">
            <a:avLst/>
          </a:prstGeom>
        </p:spPr>
      </p:pic>
      <p:sp>
        <p:nvSpPr>
          <p:cNvPr id="26" name="TextBox 25">
            <a:extLst>
              <a:ext uri="{FF2B5EF4-FFF2-40B4-BE49-F238E27FC236}">
                <a16:creationId xmlns:a16="http://schemas.microsoft.com/office/drawing/2014/main" id="{69C91097-E2AB-4F96-B4F6-98DB1C24B34C}"/>
              </a:ext>
            </a:extLst>
          </p:cNvPr>
          <p:cNvSpPr txBox="1"/>
          <p:nvPr/>
        </p:nvSpPr>
        <p:spPr>
          <a:xfrm>
            <a:off x="7884368" y="3210916"/>
            <a:ext cx="902811" cy="461665"/>
          </a:xfrm>
          <a:prstGeom prst="rect">
            <a:avLst/>
          </a:prstGeom>
          <a:noFill/>
        </p:spPr>
        <p:txBody>
          <a:bodyPr wrap="none" rtlCol="0">
            <a:spAutoFit/>
          </a:bodyPr>
          <a:lstStyle/>
          <a:p>
            <a:r>
              <a:rPr lang="en-AU" sz="1200" dirty="0"/>
              <a:t>Geoscience</a:t>
            </a:r>
            <a:br>
              <a:rPr lang="en-AU" sz="1200" dirty="0"/>
            </a:br>
            <a:r>
              <a:rPr lang="en-AU" sz="1200" dirty="0"/>
              <a:t>Australia</a:t>
            </a:r>
          </a:p>
        </p:txBody>
      </p:sp>
      <p:pic>
        <p:nvPicPr>
          <p:cNvPr id="20" name="Picture 19">
            <a:extLst>
              <a:ext uri="{FF2B5EF4-FFF2-40B4-BE49-F238E27FC236}">
                <a16:creationId xmlns:a16="http://schemas.microsoft.com/office/drawing/2014/main" id="{FD0BC753-BDD5-43A1-9357-05801C0AA0F4}"/>
              </a:ext>
            </a:extLst>
          </p:cNvPr>
          <p:cNvPicPr>
            <a:picLocks noChangeAspect="1"/>
          </p:cNvPicPr>
          <p:nvPr/>
        </p:nvPicPr>
        <p:blipFill>
          <a:blip r:embed="rId8"/>
          <a:stretch>
            <a:fillRect/>
          </a:stretch>
        </p:blipFill>
        <p:spPr>
          <a:xfrm>
            <a:off x="7729766" y="1604291"/>
            <a:ext cx="1342609" cy="1220881"/>
          </a:xfrm>
          <a:prstGeom prst="rect">
            <a:avLst/>
          </a:prstGeom>
        </p:spPr>
      </p:pic>
      <p:pic>
        <p:nvPicPr>
          <p:cNvPr id="23" name="Picture 22">
            <a:extLst>
              <a:ext uri="{FF2B5EF4-FFF2-40B4-BE49-F238E27FC236}">
                <a16:creationId xmlns:a16="http://schemas.microsoft.com/office/drawing/2014/main" id="{564C2154-4148-4534-B7C0-162F15244D21}"/>
              </a:ext>
            </a:extLst>
          </p:cNvPr>
          <p:cNvPicPr>
            <a:picLocks noChangeAspect="1"/>
          </p:cNvPicPr>
          <p:nvPr/>
        </p:nvPicPr>
        <p:blipFill>
          <a:blip r:embed="rId9"/>
          <a:stretch>
            <a:fillRect/>
          </a:stretch>
        </p:blipFill>
        <p:spPr>
          <a:xfrm>
            <a:off x="6692442" y="1590308"/>
            <a:ext cx="1309301" cy="239028"/>
          </a:xfrm>
          <a:prstGeom prst="rect">
            <a:avLst/>
          </a:prstGeom>
        </p:spPr>
      </p:pic>
      <p:pic>
        <p:nvPicPr>
          <p:cNvPr id="30" name="Picture 29">
            <a:extLst>
              <a:ext uri="{FF2B5EF4-FFF2-40B4-BE49-F238E27FC236}">
                <a16:creationId xmlns:a16="http://schemas.microsoft.com/office/drawing/2014/main" id="{CCE1A75F-272A-4B99-A4FE-05A5814AC4EA}"/>
              </a:ext>
            </a:extLst>
          </p:cNvPr>
          <p:cNvPicPr>
            <a:picLocks noChangeAspect="1"/>
          </p:cNvPicPr>
          <p:nvPr/>
        </p:nvPicPr>
        <p:blipFill>
          <a:blip r:embed="rId10"/>
          <a:stretch>
            <a:fillRect/>
          </a:stretch>
        </p:blipFill>
        <p:spPr>
          <a:xfrm>
            <a:off x="4723540" y="3191314"/>
            <a:ext cx="1345882" cy="339298"/>
          </a:xfrm>
          <a:prstGeom prst="rect">
            <a:avLst/>
          </a:prstGeom>
        </p:spPr>
      </p:pic>
    </p:spTree>
    <p:extLst>
      <p:ext uri="{BB962C8B-B14F-4D97-AF65-F5344CB8AC3E}">
        <p14:creationId xmlns:p14="http://schemas.microsoft.com/office/powerpoint/2010/main" val="2624467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4041D17-F655-114B-875B-AFFF1939F34B}"/>
              </a:ext>
            </a:extLst>
          </p:cNvPr>
          <p:cNvSpPr>
            <a:spLocks noGrp="1"/>
          </p:cNvSpPr>
          <p:nvPr>
            <p:ph idx="1"/>
          </p:nvPr>
        </p:nvSpPr>
        <p:spPr>
          <a:xfrm>
            <a:off x="251521" y="1550788"/>
            <a:ext cx="5288319" cy="3181202"/>
          </a:xfrm>
        </p:spPr>
        <p:txBody>
          <a:bodyPr>
            <a:normAutofit fontScale="92500"/>
          </a:bodyPr>
          <a:lstStyle/>
          <a:p>
            <a:r>
              <a:rPr lang="en-US" dirty="0"/>
              <a:t>Global simulation models</a:t>
            </a:r>
          </a:p>
          <a:p>
            <a:r>
              <a:rPr lang="en-US" dirty="0"/>
              <a:t>Observations from heterogenous systems</a:t>
            </a:r>
          </a:p>
          <a:p>
            <a:pPr lvl="1"/>
            <a:r>
              <a:rPr lang="en-US" dirty="0"/>
              <a:t>Ocean, atmosphere, sea ice</a:t>
            </a:r>
          </a:p>
          <a:p>
            <a:pPr lvl="1"/>
            <a:r>
              <a:rPr lang="en-US" dirty="0"/>
              <a:t>Different time and space resolutions</a:t>
            </a:r>
          </a:p>
          <a:p>
            <a:r>
              <a:rPr lang="en-US" dirty="0"/>
              <a:t>Uncertainty propagation</a:t>
            </a:r>
          </a:p>
          <a:p>
            <a:r>
              <a:rPr lang="en-US" dirty="0"/>
              <a:t>Understanding climate variability, prediction and characterization</a:t>
            </a:r>
          </a:p>
          <a:p>
            <a:pPr lvl="1"/>
            <a:r>
              <a:rPr lang="en-US" dirty="0"/>
              <a:t>E.g. climate response to human action</a:t>
            </a:r>
          </a:p>
          <a:p>
            <a:r>
              <a:rPr lang="en-US" dirty="0"/>
              <a:t>Large scale latent state space models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37589C87-AE75-4471-A1E6-8AFCEDA5C8BB}"/>
              </a:ext>
            </a:extLst>
          </p:cNvPr>
          <p:cNvSpPr>
            <a:spLocks noGrp="1"/>
          </p:cNvSpPr>
          <p:nvPr>
            <p:ph type="title"/>
          </p:nvPr>
        </p:nvSpPr>
        <p:spPr/>
        <p:txBody>
          <a:bodyPr>
            <a:normAutofit/>
          </a:bodyPr>
          <a:lstStyle/>
          <a:p>
            <a:r>
              <a:rPr lang="en-AU" dirty="0"/>
              <a:t>Climate Modelling</a:t>
            </a:r>
          </a:p>
        </p:txBody>
      </p:sp>
      <p:pic>
        <p:nvPicPr>
          <p:cNvPr id="15" name="Picture 14" descr="Climate model - Wikipedia">
            <a:extLst>
              <a:ext uri="{FF2B5EF4-FFF2-40B4-BE49-F238E27FC236}">
                <a16:creationId xmlns:a16="http://schemas.microsoft.com/office/drawing/2014/main" id="{99E36846-4104-1E44-A88A-4D71CDC68F82}"/>
              </a:ext>
            </a:extLst>
          </p:cNvPr>
          <p:cNvPicPr>
            <a:picLocks noChangeAspect="1"/>
          </p:cNvPicPr>
          <p:nvPr/>
        </p:nvPicPr>
        <p:blipFill>
          <a:blip r:embed="rId3">
            <a:alphaModFix/>
            <a:extLst>
              <a:ext uri="{837473B0-CC2E-450A-ABE3-18F120FF3D39}">
                <a1611:picAttrSrcUrl xmlns:a1611="http://schemas.microsoft.com/office/drawing/2016/11/main" r:id="rId4"/>
              </a:ext>
            </a:extLst>
          </a:blip>
          <a:stretch>
            <a:fillRect/>
          </a:stretch>
        </p:blipFill>
        <p:spPr>
          <a:xfrm>
            <a:off x="5657797" y="372859"/>
            <a:ext cx="3248374" cy="2143927"/>
          </a:xfrm>
          <a:prstGeom prst="rect">
            <a:avLst/>
          </a:prstGeom>
        </p:spPr>
      </p:pic>
      <p:pic>
        <p:nvPicPr>
          <p:cNvPr id="16" name="Picture 15" descr="Global warming - Wikipedia">
            <a:extLst>
              <a:ext uri="{FF2B5EF4-FFF2-40B4-BE49-F238E27FC236}">
                <a16:creationId xmlns:a16="http://schemas.microsoft.com/office/drawing/2014/main" id="{F1BCD49D-13F6-6B44-AFB7-7FAEB6E489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16216" y="2896718"/>
            <a:ext cx="2160240" cy="1804757"/>
          </a:xfrm>
          <a:prstGeom prst="rect">
            <a:avLst/>
          </a:prstGeom>
        </p:spPr>
      </p:pic>
      <p:grpSp>
        <p:nvGrpSpPr>
          <p:cNvPr id="17" name="Group 16">
            <a:extLst>
              <a:ext uri="{FF2B5EF4-FFF2-40B4-BE49-F238E27FC236}">
                <a16:creationId xmlns:a16="http://schemas.microsoft.com/office/drawing/2014/main" id="{86D48C69-CA66-3F45-B59A-E8381659838C}"/>
              </a:ext>
            </a:extLst>
          </p:cNvPr>
          <p:cNvGrpSpPr>
            <a:grpSpLocks/>
          </p:cNvGrpSpPr>
          <p:nvPr/>
        </p:nvGrpSpPr>
        <p:grpSpPr bwMode="auto">
          <a:xfrm>
            <a:off x="1259632" y="183543"/>
            <a:ext cx="504056" cy="455933"/>
            <a:chOff x="0" y="0"/>
            <a:chExt cx="1602" cy="1602"/>
          </a:xfrm>
        </p:grpSpPr>
        <p:sp>
          <p:nvSpPr>
            <p:cNvPr id="18" name="Freeform 17">
              <a:extLst>
                <a:ext uri="{FF2B5EF4-FFF2-40B4-BE49-F238E27FC236}">
                  <a16:creationId xmlns:a16="http://schemas.microsoft.com/office/drawing/2014/main" id="{C75DE5D7-7A54-D242-92FA-5253473FDBAF}"/>
                </a:ext>
              </a:extLst>
            </p:cNvPr>
            <p:cNvSpPr>
              <a:spLocks/>
            </p:cNvSpPr>
            <p:nvPr/>
          </p:nvSpPr>
          <p:spPr bwMode="auto">
            <a:xfrm>
              <a:off x="0" y="0"/>
              <a:ext cx="1602" cy="1602"/>
            </a:xfrm>
            <a:custGeom>
              <a:avLst/>
              <a:gdLst>
                <a:gd name="T0" fmla="*/ 723 w 1602"/>
                <a:gd name="T1" fmla="*/ 3 h 1602"/>
                <a:gd name="T2" fmla="*/ 576 w 1602"/>
                <a:gd name="T3" fmla="*/ 31 h 1602"/>
                <a:gd name="T4" fmla="*/ 439 w 1602"/>
                <a:gd name="T5" fmla="*/ 86 h 1602"/>
                <a:gd name="T6" fmla="*/ 316 w 1602"/>
                <a:gd name="T7" fmla="*/ 163 h 1602"/>
                <a:gd name="T8" fmla="*/ 209 w 1602"/>
                <a:gd name="T9" fmla="*/ 260 h 1602"/>
                <a:gd name="T10" fmla="*/ 121 w 1602"/>
                <a:gd name="T11" fmla="*/ 375 h 1602"/>
                <a:gd name="T12" fmla="*/ 55 w 1602"/>
                <a:gd name="T13" fmla="*/ 506 h 1602"/>
                <a:gd name="T14" fmla="*/ 14 w 1602"/>
                <a:gd name="T15" fmla="*/ 648 h 1602"/>
                <a:gd name="T16" fmla="*/ 0 w 1602"/>
                <a:gd name="T17" fmla="*/ 800 h 1602"/>
                <a:gd name="T18" fmla="*/ 14 w 1602"/>
                <a:gd name="T19" fmla="*/ 953 h 1602"/>
                <a:gd name="T20" fmla="*/ 55 w 1602"/>
                <a:gd name="T21" fmla="*/ 1095 h 1602"/>
                <a:gd name="T22" fmla="*/ 121 w 1602"/>
                <a:gd name="T23" fmla="*/ 1225 h 1602"/>
                <a:gd name="T24" fmla="*/ 209 w 1602"/>
                <a:gd name="T25" fmla="*/ 1341 h 1602"/>
                <a:gd name="T26" fmla="*/ 316 w 1602"/>
                <a:gd name="T27" fmla="*/ 1438 h 1602"/>
                <a:gd name="T28" fmla="*/ 439 w 1602"/>
                <a:gd name="T29" fmla="*/ 1515 h 1602"/>
                <a:gd name="T30" fmla="*/ 576 w 1602"/>
                <a:gd name="T31" fmla="*/ 1569 h 1602"/>
                <a:gd name="T32" fmla="*/ 723 w 1602"/>
                <a:gd name="T33" fmla="*/ 1598 h 1602"/>
                <a:gd name="T34" fmla="*/ 878 w 1602"/>
                <a:gd name="T35" fmla="*/ 1598 h 1602"/>
                <a:gd name="T36" fmla="*/ 1025 w 1602"/>
                <a:gd name="T37" fmla="*/ 1569 h 1602"/>
                <a:gd name="T38" fmla="*/ 1162 w 1602"/>
                <a:gd name="T39" fmla="*/ 1515 h 1602"/>
                <a:gd name="T40" fmla="*/ 1285 w 1602"/>
                <a:gd name="T41" fmla="*/ 1438 h 1602"/>
                <a:gd name="T42" fmla="*/ 1392 w 1602"/>
                <a:gd name="T43" fmla="*/ 1341 h 1602"/>
                <a:gd name="T44" fmla="*/ 1479 w 1602"/>
                <a:gd name="T45" fmla="*/ 1225 h 1602"/>
                <a:gd name="T46" fmla="*/ 1545 w 1602"/>
                <a:gd name="T47" fmla="*/ 1095 h 1602"/>
                <a:gd name="T48" fmla="*/ 1587 w 1602"/>
                <a:gd name="T49" fmla="*/ 953 h 1602"/>
                <a:gd name="T50" fmla="*/ 1601 w 1602"/>
                <a:gd name="T51" fmla="*/ 800 h 1602"/>
                <a:gd name="T52" fmla="*/ 1587 w 1602"/>
                <a:gd name="T53" fmla="*/ 648 h 1602"/>
                <a:gd name="T54" fmla="*/ 1545 w 1602"/>
                <a:gd name="T55" fmla="*/ 506 h 1602"/>
                <a:gd name="T56" fmla="*/ 1479 w 1602"/>
                <a:gd name="T57" fmla="*/ 375 h 1602"/>
                <a:gd name="T58" fmla="*/ 1392 w 1602"/>
                <a:gd name="T59" fmla="*/ 260 h 1602"/>
                <a:gd name="T60" fmla="*/ 1285 w 1602"/>
                <a:gd name="T61" fmla="*/ 163 h 1602"/>
                <a:gd name="T62" fmla="*/ 1162 w 1602"/>
                <a:gd name="T63" fmla="*/ 86 h 1602"/>
                <a:gd name="T64" fmla="*/ 1025 w 1602"/>
                <a:gd name="T65" fmla="*/ 31 h 1602"/>
                <a:gd name="T66" fmla="*/ 878 w 1602"/>
                <a:gd name="T67" fmla="*/ 3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2" h="1602">
                  <a:moveTo>
                    <a:pt x="800" y="0"/>
                  </a:moveTo>
                  <a:lnTo>
                    <a:pt x="723" y="3"/>
                  </a:lnTo>
                  <a:lnTo>
                    <a:pt x="648" y="14"/>
                  </a:lnTo>
                  <a:lnTo>
                    <a:pt x="576" y="31"/>
                  </a:lnTo>
                  <a:lnTo>
                    <a:pt x="506" y="55"/>
                  </a:lnTo>
                  <a:lnTo>
                    <a:pt x="439" y="86"/>
                  </a:lnTo>
                  <a:lnTo>
                    <a:pt x="375" y="121"/>
                  </a:lnTo>
                  <a:lnTo>
                    <a:pt x="316" y="163"/>
                  </a:lnTo>
                  <a:lnTo>
                    <a:pt x="260" y="209"/>
                  </a:lnTo>
                  <a:lnTo>
                    <a:pt x="209" y="260"/>
                  </a:lnTo>
                  <a:lnTo>
                    <a:pt x="163" y="316"/>
                  </a:lnTo>
                  <a:lnTo>
                    <a:pt x="121" y="375"/>
                  </a:lnTo>
                  <a:lnTo>
                    <a:pt x="86" y="439"/>
                  </a:lnTo>
                  <a:lnTo>
                    <a:pt x="55" y="506"/>
                  </a:lnTo>
                  <a:lnTo>
                    <a:pt x="31" y="576"/>
                  </a:lnTo>
                  <a:lnTo>
                    <a:pt x="14" y="648"/>
                  </a:lnTo>
                  <a:lnTo>
                    <a:pt x="3" y="723"/>
                  </a:lnTo>
                  <a:lnTo>
                    <a:pt x="0" y="800"/>
                  </a:lnTo>
                  <a:lnTo>
                    <a:pt x="3" y="878"/>
                  </a:lnTo>
                  <a:lnTo>
                    <a:pt x="14" y="953"/>
                  </a:lnTo>
                  <a:lnTo>
                    <a:pt x="31" y="1025"/>
                  </a:lnTo>
                  <a:lnTo>
                    <a:pt x="55" y="1095"/>
                  </a:lnTo>
                  <a:lnTo>
                    <a:pt x="86" y="1162"/>
                  </a:lnTo>
                  <a:lnTo>
                    <a:pt x="121" y="1225"/>
                  </a:lnTo>
                  <a:lnTo>
                    <a:pt x="163" y="1285"/>
                  </a:lnTo>
                  <a:lnTo>
                    <a:pt x="209" y="1341"/>
                  </a:lnTo>
                  <a:lnTo>
                    <a:pt x="260" y="1392"/>
                  </a:lnTo>
                  <a:lnTo>
                    <a:pt x="316" y="1438"/>
                  </a:lnTo>
                  <a:lnTo>
                    <a:pt x="375" y="1479"/>
                  </a:lnTo>
                  <a:lnTo>
                    <a:pt x="439" y="1515"/>
                  </a:lnTo>
                  <a:lnTo>
                    <a:pt x="506" y="1545"/>
                  </a:lnTo>
                  <a:lnTo>
                    <a:pt x="576" y="1569"/>
                  </a:lnTo>
                  <a:lnTo>
                    <a:pt x="648" y="1587"/>
                  </a:lnTo>
                  <a:lnTo>
                    <a:pt x="723" y="1598"/>
                  </a:lnTo>
                  <a:lnTo>
                    <a:pt x="800" y="1601"/>
                  </a:lnTo>
                  <a:lnTo>
                    <a:pt x="878" y="1598"/>
                  </a:lnTo>
                  <a:lnTo>
                    <a:pt x="953" y="1587"/>
                  </a:lnTo>
                  <a:lnTo>
                    <a:pt x="1025" y="1569"/>
                  </a:lnTo>
                  <a:lnTo>
                    <a:pt x="1095" y="1545"/>
                  </a:lnTo>
                  <a:lnTo>
                    <a:pt x="1162" y="1515"/>
                  </a:lnTo>
                  <a:lnTo>
                    <a:pt x="1225" y="1479"/>
                  </a:lnTo>
                  <a:lnTo>
                    <a:pt x="1285" y="1438"/>
                  </a:lnTo>
                  <a:lnTo>
                    <a:pt x="1341" y="1392"/>
                  </a:lnTo>
                  <a:lnTo>
                    <a:pt x="1392" y="1341"/>
                  </a:lnTo>
                  <a:lnTo>
                    <a:pt x="1438" y="1285"/>
                  </a:lnTo>
                  <a:lnTo>
                    <a:pt x="1479" y="1225"/>
                  </a:lnTo>
                  <a:lnTo>
                    <a:pt x="1515" y="1162"/>
                  </a:lnTo>
                  <a:lnTo>
                    <a:pt x="1545" y="1095"/>
                  </a:lnTo>
                  <a:lnTo>
                    <a:pt x="1569" y="1025"/>
                  </a:lnTo>
                  <a:lnTo>
                    <a:pt x="1587" y="953"/>
                  </a:lnTo>
                  <a:lnTo>
                    <a:pt x="1598" y="878"/>
                  </a:lnTo>
                  <a:lnTo>
                    <a:pt x="1601" y="800"/>
                  </a:lnTo>
                  <a:lnTo>
                    <a:pt x="1598" y="723"/>
                  </a:lnTo>
                  <a:lnTo>
                    <a:pt x="1587" y="648"/>
                  </a:lnTo>
                  <a:lnTo>
                    <a:pt x="1569" y="576"/>
                  </a:lnTo>
                  <a:lnTo>
                    <a:pt x="1545" y="506"/>
                  </a:lnTo>
                  <a:lnTo>
                    <a:pt x="1515" y="439"/>
                  </a:lnTo>
                  <a:lnTo>
                    <a:pt x="1479" y="375"/>
                  </a:lnTo>
                  <a:lnTo>
                    <a:pt x="1438" y="316"/>
                  </a:lnTo>
                  <a:lnTo>
                    <a:pt x="1392" y="260"/>
                  </a:lnTo>
                  <a:lnTo>
                    <a:pt x="1341" y="209"/>
                  </a:lnTo>
                  <a:lnTo>
                    <a:pt x="1285" y="163"/>
                  </a:lnTo>
                  <a:lnTo>
                    <a:pt x="1225" y="121"/>
                  </a:lnTo>
                  <a:lnTo>
                    <a:pt x="1162" y="86"/>
                  </a:lnTo>
                  <a:lnTo>
                    <a:pt x="1095" y="55"/>
                  </a:lnTo>
                  <a:lnTo>
                    <a:pt x="1025" y="31"/>
                  </a:lnTo>
                  <a:lnTo>
                    <a:pt x="953" y="14"/>
                  </a:lnTo>
                  <a:lnTo>
                    <a:pt x="878" y="3"/>
                  </a:lnTo>
                  <a:lnTo>
                    <a:pt x="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nvGrpSpPr>
            <p:cNvPr id="19" name="Group 18">
              <a:extLst>
                <a:ext uri="{FF2B5EF4-FFF2-40B4-BE49-F238E27FC236}">
                  <a16:creationId xmlns:a16="http://schemas.microsoft.com/office/drawing/2014/main" id="{01E66D34-E596-EC4B-853F-0B351474D445}"/>
                </a:ext>
              </a:extLst>
            </p:cNvPr>
            <p:cNvGrpSpPr>
              <a:grpSpLocks/>
            </p:cNvGrpSpPr>
            <p:nvPr/>
          </p:nvGrpSpPr>
          <p:grpSpPr bwMode="auto">
            <a:xfrm>
              <a:off x="39" y="314"/>
              <a:ext cx="1408" cy="1007"/>
              <a:chOff x="39" y="314"/>
              <a:chExt cx="1408" cy="1007"/>
            </a:xfrm>
          </p:grpSpPr>
          <p:sp>
            <p:nvSpPr>
              <p:cNvPr id="20" name="Freeform 19">
                <a:extLst>
                  <a:ext uri="{FF2B5EF4-FFF2-40B4-BE49-F238E27FC236}">
                    <a16:creationId xmlns:a16="http://schemas.microsoft.com/office/drawing/2014/main" id="{F255CCFE-0ED0-AC42-A508-4EFFAC31185F}"/>
                  </a:ext>
                </a:extLst>
              </p:cNvPr>
              <p:cNvSpPr>
                <a:spLocks/>
              </p:cNvSpPr>
              <p:nvPr/>
            </p:nvSpPr>
            <p:spPr bwMode="auto">
              <a:xfrm>
                <a:off x="39" y="314"/>
                <a:ext cx="1408" cy="1007"/>
              </a:xfrm>
              <a:custGeom>
                <a:avLst/>
                <a:gdLst>
                  <a:gd name="T0" fmla="*/ 704 w 1408"/>
                  <a:gd name="T1" fmla="*/ 250 h 1007"/>
                  <a:gd name="T2" fmla="*/ 621 w 1408"/>
                  <a:gd name="T3" fmla="*/ 85 h 1007"/>
                  <a:gd name="T4" fmla="*/ 528 w 1408"/>
                  <a:gd name="T5" fmla="*/ 20 h 1007"/>
                  <a:gd name="T6" fmla="*/ 349 w 1408"/>
                  <a:gd name="T7" fmla="*/ 8 h 1007"/>
                  <a:gd name="T8" fmla="*/ 213 w 1408"/>
                  <a:gd name="T9" fmla="*/ 96 h 1007"/>
                  <a:gd name="T10" fmla="*/ 162 w 1408"/>
                  <a:gd name="T11" fmla="*/ 197 h 1007"/>
                  <a:gd name="T12" fmla="*/ 161 w 1408"/>
                  <a:gd name="T13" fmla="*/ 226 h 1007"/>
                  <a:gd name="T14" fmla="*/ 182 w 1408"/>
                  <a:gd name="T15" fmla="*/ 256 h 1007"/>
                  <a:gd name="T16" fmla="*/ 286 w 1408"/>
                  <a:gd name="T17" fmla="*/ 188 h 1007"/>
                  <a:gd name="T18" fmla="*/ 250 w 1408"/>
                  <a:gd name="T19" fmla="*/ 142 h 1007"/>
                  <a:gd name="T20" fmla="*/ 231 w 1408"/>
                  <a:gd name="T21" fmla="*/ 129 h 1007"/>
                  <a:gd name="T22" fmla="*/ 252 w 1408"/>
                  <a:gd name="T23" fmla="*/ 102 h 1007"/>
                  <a:gd name="T24" fmla="*/ 282 w 1408"/>
                  <a:gd name="T25" fmla="*/ 75 h 1007"/>
                  <a:gd name="T26" fmla="*/ 321 w 1408"/>
                  <a:gd name="T27" fmla="*/ 53 h 1007"/>
                  <a:gd name="T28" fmla="*/ 365 w 1408"/>
                  <a:gd name="T29" fmla="*/ 39 h 1007"/>
                  <a:gd name="T30" fmla="*/ 408 w 1408"/>
                  <a:gd name="T31" fmla="*/ 34 h 1007"/>
                  <a:gd name="T32" fmla="*/ 459 w 1408"/>
                  <a:gd name="T33" fmla="*/ 38 h 1007"/>
                  <a:gd name="T34" fmla="*/ 514 w 1408"/>
                  <a:gd name="T35" fmla="*/ 61 h 1007"/>
                  <a:gd name="T36" fmla="*/ 560 w 1408"/>
                  <a:gd name="T37" fmla="*/ 99 h 1007"/>
                  <a:gd name="T38" fmla="*/ 588 w 1408"/>
                  <a:gd name="T39" fmla="*/ 146 h 1007"/>
                  <a:gd name="T40" fmla="*/ 610 w 1408"/>
                  <a:gd name="T41" fmla="*/ 239 h 1007"/>
                  <a:gd name="T42" fmla="*/ 610 w 1408"/>
                  <a:gd name="T43" fmla="*/ 337 h 1007"/>
                  <a:gd name="T44" fmla="*/ 596 w 1408"/>
                  <a:gd name="T45" fmla="*/ 430 h 1007"/>
                  <a:gd name="T46" fmla="*/ 578 w 1408"/>
                  <a:gd name="T47" fmla="*/ 509 h 1007"/>
                  <a:gd name="T48" fmla="*/ 552 w 1408"/>
                  <a:gd name="T49" fmla="*/ 569 h 1007"/>
                  <a:gd name="T50" fmla="*/ 491 w 1408"/>
                  <a:gd name="T51" fmla="*/ 787 h 1007"/>
                  <a:gd name="T52" fmla="*/ 350 w 1408"/>
                  <a:gd name="T53" fmla="*/ 945 h 1007"/>
                  <a:gd name="T54" fmla="*/ 279 w 1408"/>
                  <a:gd name="T55" fmla="*/ 966 h 1007"/>
                  <a:gd name="T56" fmla="*/ 156 w 1408"/>
                  <a:gd name="T57" fmla="*/ 935 h 1007"/>
                  <a:gd name="T58" fmla="*/ 110 w 1408"/>
                  <a:gd name="T59" fmla="*/ 783 h 1007"/>
                  <a:gd name="T60" fmla="*/ 154 w 1408"/>
                  <a:gd name="T61" fmla="*/ 594 h 1007"/>
                  <a:gd name="T62" fmla="*/ 279 w 1408"/>
                  <a:gd name="T63" fmla="*/ 420 h 1007"/>
                  <a:gd name="T64" fmla="*/ 468 w 1408"/>
                  <a:gd name="T65" fmla="*/ 395 h 1007"/>
                  <a:gd name="T66" fmla="*/ 547 w 1408"/>
                  <a:gd name="T67" fmla="*/ 507 h 1007"/>
                  <a:gd name="T68" fmla="*/ 544 w 1408"/>
                  <a:gd name="T69" fmla="*/ 428 h 1007"/>
                  <a:gd name="T70" fmla="*/ 475 w 1408"/>
                  <a:gd name="T71" fmla="*/ 369 h 1007"/>
                  <a:gd name="T72" fmla="*/ 313 w 1408"/>
                  <a:gd name="T73" fmla="*/ 363 h 1007"/>
                  <a:gd name="T74" fmla="*/ 162 w 1408"/>
                  <a:gd name="T75" fmla="*/ 442 h 1007"/>
                  <a:gd name="T76" fmla="*/ 48 w 1408"/>
                  <a:gd name="T77" fmla="*/ 576 h 1007"/>
                  <a:gd name="T78" fmla="*/ 0 w 1408"/>
                  <a:gd name="T79" fmla="*/ 733 h 1007"/>
                  <a:gd name="T80" fmla="*/ 82 w 1408"/>
                  <a:gd name="T81" fmla="*/ 911 h 1007"/>
                  <a:gd name="T82" fmla="*/ 171 w 1408"/>
                  <a:gd name="T83" fmla="*/ 997 h 1007"/>
                  <a:gd name="T84" fmla="*/ 392 w 1408"/>
                  <a:gd name="T85" fmla="*/ 973 h 1007"/>
                  <a:gd name="T86" fmla="*/ 506 w 1408"/>
                  <a:gd name="T87" fmla="*/ 888 h 1007"/>
                  <a:gd name="T88" fmla="*/ 631 w 1408"/>
                  <a:gd name="T89" fmla="*/ 698 h 1007"/>
                  <a:gd name="T90" fmla="*/ 694 w 1408"/>
                  <a:gd name="T91" fmla="*/ 50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8" h="1007">
                    <a:moveTo>
                      <a:pt x="714" y="384"/>
                    </a:moveTo>
                    <a:lnTo>
                      <a:pt x="714" y="316"/>
                    </a:lnTo>
                    <a:lnTo>
                      <a:pt x="704" y="250"/>
                    </a:lnTo>
                    <a:lnTo>
                      <a:pt x="683" y="180"/>
                    </a:lnTo>
                    <a:lnTo>
                      <a:pt x="658" y="130"/>
                    </a:lnTo>
                    <a:lnTo>
                      <a:pt x="621" y="85"/>
                    </a:lnTo>
                    <a:lnTo>
                      <a:pt x="577" y="47"/>
                    </a:lnTo>
                    <a:lnTo>
                      <a:pt x="554" y="34"/>
                    </a:lnTo>
                    <a:lnTo>
                      <a:pt x="528" y="20"/>
                    </a:lnTo>
                    <a:lnTo>
                      <a:pt x="470" y="4"/>
                    </a:lnTo>
                    <a:lnTo>
                      <a:pt x="409" y="0"/>
                    </a:lnTo>
                    <a:lnTo>
                      <a:pt x="349" y="8"/>
                    </a:lnTo>
                    <a:lnTo>
                      <a:pt x="292" y="30"/>
                    </a:lnTo>
                    <a:lnTo>
                      <a:pt x="250" y="59"/>
                    </a:lnTo>
                    <a:lnTo>
                      <a:pt x="213" y="96"/>
                    </a:lnTo>
                    <a:lnTo>
                      <a:pt x="184" y="140"/>
                    </a:lnTo>
                    <a:lnTo>
                      <a:pt x="165" y="188"/>
                    </a:lnTo>
                    <a:lnTo>
                      <a:pt x="162" y="197"/>
                    </a:lnTo>
                    <a:lnTo>
                      <a:pt x="160" y="207"/>
                    </a:lnTo>
                    <a:lnTo>
                      <a:pt x="160" y="217"/>
                    </a:lnTo>
                    <a:lnTo>
                      <a:pt x="161" y="226"/>
                    </a:lnTo>
                    <a:lnTo>
                      <a:pt x="164" y="238"/>
                    </a:lnTo>
                    <a:lnTo>
                      <a:pt x="171" y="251"/>
                    </a:lnTo>
                    <a:lnTo>
                      <a:pt x="182" y="256"/>
                    </a:lnTo>
                    <a:lnTo>
                      <a:pt x="233" y="259"/>
                    </a:lnTo>
                    <a:lnTo>
                      <a:pt x="272" y="230"/>
                    </a:lnTo>
                    <a:lnTo>
                      <a:pt x="286" y="188"/>
                    </a:lnTo>
                    <a:lnTo>
                      <a:pt x="260" y="148"/>
                    </a:lnTo>
                    <a:lnTo>
                      <a:pt x="250" y="142"/>
                    </a:lnTo>
                    <a:lnTo>
                      <a:pt x="250" y="142"/>
                    </a:lnTo>
                    <a:lnTo>
                      <a:pt x="236" y="142"/>
                    </a:lnTo>
                    <a:lnTo>
                      <a:pt x="225" y="138"/>
                    </a:lnTo>
                    <a:lnTo>
                      <a:pt x="231" y="129"/>
                    </a:lnTo>
                    <a:lnTo>
                      <a:pt x="238" y="120"/>
                    </a:lnTo>
                    <a:lnTo>
                      <a:pt x="244" y="111"/>
                    </a:lnTo>
                    <a:lnTo>
                      <a:pt x="252" y="102"/>
                    </a:lnTo>
                    <a:lnTo>
                      <a:pt x="261" y="93"/>
                    </a:lnTo>
                    <a:lnTo>
                      <a:pt x="271" y="84"/>
                    </a:lnTo>
                    <a:lnTo>
                      <a:pt x="282" y="75"/>
                    </a:lnTo>
                    <a:lnTo>
                      <a:pt x="293" y="68"/>
                    </a:lnTo>
                    <a:lnTo>
                      <a:pt x="307" y="60"/>
                    </a:lnTo>
                    <a:lnTo>
                      <a:pt x="321" y="53"/>
                    </a:lnTo>
                    <a:lnTo>
                      <a:pt x="336" y="47"/>
                    </a:lnTo>
                    <a:lnTo>
                      <a:pt x="351" y="42"/>
                    </a:lnTo>
                    <a:lnTo>
                      <a:pt x="365" y="39"/>
                    </a:lnTo>
                    <a:lnTo>
                      <a:pt x="379" y="36"/>
                    </a:lnTo>
                    <a:lnTo>
                      <a:pt x="393" y="35"/>
                    </a:lnTo>
                    <a:lnTo>
                      <a:pt x="408" y="34"/>
                    </a:lnTo>
                    <a:lnTo>
                      <a:pt x="425" y="34"/>
                    </a:lnTo>
                    <a:lnTo>
                      <a:pt x="442" y="35"/>
                    </a:lnTo>
                    <a:lnTo>
                      <a:pt x="459" y="38"/>
                    </a:lnTo>
                    <a:lnTo>
                      <a:pt x="476" y="42"/>
                    </a:lnTo>
                    <a:lnTo>
                      <a:pt x="495" y="51"/>
                    </a:lnTo>
                    <a:lnTo>
                      <a:pt x="514" y="61"/>
                    </a:lnTo>
                    <a:lnTo>
                      <a:pt x="532" y="73"/>
                    </a:lnTo>
                    <a:lnTo>
                      <a:pt x="548" y="86"/>
                    </a:lnTo>
                    <a:lnTo>
                      <a:pt x="560" y="99"/>
                    </a:lnTo>
                    <a:lnTo>
                      <a:pt x="571" y="114"/>
                    </a:lnTo>
                    <a:lnTo>
                      <a:pt x="581" y="129"/>
                    </a:lnTo>
                    <a:lnTo>
                      <a:pt x="588" y="146"/>
                    </a:lnTo>
                    <a:lnTo>
                      <a:pt x="597" y="176"/>
                    </a:lnTo>
                    <a:lnTo>
                      <a:pt x="605" y="208"/>
                    </a:lnTo>
                    <a:lnTo>
                      <a:pt x="610" y="239"/>
                    </a:lnTo>
                    <a:lnTo>
                      <a:pt x="613" y="271"/>
                    </a:lnTo>
                    <a:lnTo>
                      <a:pt x="613" y="304"/>
                    </a:lnTo>
                    <a:lnTo>
                      <a:pt x="610" y="337"/>
                    </a:lnTo>
                    <a:lnTo>
                      <a:pt x="606" y="370"/>
                    </a:lnTo>
                    <a:lnTo>
                      <a:pt x="601" y="403"/>
                    </a:lnTo>
                    <a:lnTo>
                      <a:pt x="596" y="430"/>
                    </a:lnTo>
                    <a:lnTo>
                      <a:pt x="590" y="456"/>
                    </a:lnTo>
                    <a:lnTo>
                      <a:pt x="584" y="483"/>
                    </a:lnTo>
                    <a:lnTo>
                      <a:pt x="578" y="509"/>
                    </a:lnTo>
                    <a:lnTo>
                      <a:pt x="563" y="467"/>
                    </a:lnTo>
                    <a:lnTo>
                      <a:pt x="552" y="444"/>
                    </a:lnTo>
                    <a:lnTo>
                      <a:pt x="552" y="569"/>
                    </a:lnTo>
                    <a:lnTo>
                      <a:pt x="543" y="640"/>
                    </a:lnTo>
                    <a:lnTo>
                      <a:pt x="523" y="715"/>
                    </a:lnTo>
                    <a:lnTo>
                      <a:pt x="491" y="787"/>
                    </a:lnTo>
                    <a:lnTo>
                      <a:pt x="451" y="853"/>
                    </a:lnTo>
                    <a:lnTo>
                      <a:pt x="404" y="907"/>
                    </a:lnTo>
                    <a:lnTo>
                      <a:pt x="350" y="945"/>
                    </a:lnTo>
                    <a:lnTo>
                      <a:pt x="327" y="955"/>
                    </a:lnTo>
                    <a:lnTo>
                      <a:pt x="304" y="962"/>
                    </a:lnTo>
                    <a:lnTo>
                      <a:pt x="279" y="966"/>
                    </a:lnTo>
                    <a:lnTo>
                      <a:pt x="254" y="968"/>
                    </a:lnTo>
                    <a:lnTo>
                      <a:pt x="202" y="960"/>
                    </a:lnTo>
                    <a:lnTo>
                      <a:pt x="156" y="935"/>
                    </a:lnTo>
                    <a:lnTo>
                      <a:pt x="123" y="895"/>
                    </a:lnTo>
                    <a:lnTo>
                      <a:pt x="108" y="844"/>
                    </a:lnTo>
                    <a:lnTo>
                      <a:pt x="110" y="783"/>
                    </a:lnTo>
                    <a:lnTo>
                      <a:pt x="120" y="717"/>
                    </a:lnTo>
                    <a:lnTo>
                      <a:pt x="136" y="652"/>
                    </a:lnTo>
                    <a:lnTo>
                      <a:pt x="154" y="594"/>
                    </a:lnTo>
                    <a:lnTo>
                      <a:pt x="186" y="523"/>
                    </a:lnTo>
                    <a:lnTo>
                      <a:pt x="227" y="464"/>
                    </a:lnTo>
                    <a:lnTo>
                      <a:pt x="279" y="420"/>
                    </a:lnTo>
                    <a:lnTo>
                      <a:pt x="343" y="393"/>
                    </a:lnTo>
                    <a:lnTo>
                      <a:pt x="421" y="384"/>
                    </a:lnTo>
                    <a:lnTo>
                      <a:pt x="468" y="395"/>
                    </a:lnTo>
                    <a:lnTo>
                      <a:pt x="505" y="422"/>
                    </a:lnTo>
                    <a:lnTo>
                      <a:pt x="532" y="461"/>
                    </a:lnTo>
                    <a:lnTo>
                      <a:pt x="547" y="507"/>
                    </a:lnTo>
                    <a:lnTo>
                      <a:pt x="552" y="569"/>
                    </a:lnTo>
                    <a:lnTo>
                      <a:pt x="552" y="444"/>
                    </a:lnTo>
                    <a:lnTo>
                      <a:pt x="544" y="428"/>
                    </a:lnTo>
                    <a:lnTo>
                      <a:pt x="516" y="394"/>
                    </a:lnTo>
                    <a:lnTo>
                      <a:pt x="500" y="384"/>
                    </a:lnTo>
                    <a:lnTo>
                      <a:pt x="475" y="369"/>
                    </a:lnTo>
                    <a:lnTo>
                      <a:pt x="422" y="355"/>
                    </a:lnTo>
                    <a:lnTo>
                      <a:pt x="368" y="354"/>
                    </a:lnTo>
                    <a:lnTo>
                      <a:pt x="313" y="363"/>
                    </a:lnTo>
                    <a:lnTo>
                      <a:pt x="261" y="380"/>
                    </a:lnTo>
                    <a:lnTo>
                      <a:pt x="212" y="406"/>
                    </a:lnTo>
                    <a:lnTo>
                      <a:pt x="162" y="442"/>
                    </a:lnTo>
                    <a:lnTo>
                      <a:pt x="117" y="484"/>
                    </a:lnTo>
                    <a:lnTo>
                      <a:pt x="80" y="527"/>
                    </a:lnTo>
                    <a:lnTo>
                      <a:pt x="48" y="576"/>
                    </a:lnTo>
                    <a:lnTo>
                      <a:pt x="23" y="629"/>
                    </a:lnTo>
                    <a:lnTo>
                      <a:pt x="6" y="686"/>
                    </a:lnTo>
                    <a:lnTo>
                      <a:pt x="0" y="733"/>
                    </a:lnTo>
                    <a:lnTo>
                      <a:pt x="16" y="781"/>
                    </a:lnTo>
                    <a:lnTo>
                      <a:pt x="46" y="848"/>
                    </a:lnTo>
                    <a:lnTo>
                      <a:pt x="82" y="911"/>
                    </a:lnTo>
                    <a:lnTo>
                      <a:pt x="123" y="971"/>
                    </a:lnTo>
                    <a:lnTo>
                      <a:pt x="128" y="977"/>
                    </a:lnTo>
                    <a:lnTo>
                      <a:pt x="171" y="997"/>
                    </a:lnTo>
                    <a:lnTo>
                      <a:pt x="252" y="1007"/>
                    </a:lnTo>
                    <a:lnTo>
                      <a:pt x="326" y="998"/>
                    </a:lnTo>
                    <a:lnTo>
                      <a:pt x="392" y="973"/>
                    </a:lnTo>
                    <a:lnTo>
                      <a:pt x="401" y="968"/>
                    </a:lnTo>
                    <a:lnTo>
                      <a:pt x="452" y="936"/>
                    </a:lnTo>
                    <a:lnTo>
                      <a:pt x="506" y="888"/>
                    </a:lnTo>
                    <a:lnTo>
                      <a:pt x="553" y="833"/>
                    </a:lnTo>
                    <a:lnTo>
                      <a:pt x="593" y="772"/>
                    </a:lnTo>
                    <a:lnTo>
                      <a:pt x="631" y="698"/>
                    </a:lnTo>
                    <a:lnTo>
                      <a:pt x="663" y="619"/>
                    </a:lnTo>
                    <a:lnTo>
                      <a:pt x="689" y="537"/>
                    </a:lnTo>
                    <a:lnTo>
                      <a:pt x="694" y="509"/>
                    </a:lnTo>
                    <a:lnTo>
                      <a:pt x="706" y="456"/>
                    </a:lnTo>
                    <a:lnTo>
                      <a:pt x="714" y="3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sp>
            <p:nvSpPr>
              <p:cNvPr id="21" name="Freeform 20">
                <a:extLst>
                  <a:ext uri="{FF2B5EF4-FFF2-40B4-BE49-F238E27FC236}">
                    <a16:creationId xmlns:a16="http://schemas.microsoft.com/office/drawing/2014/main" id="{4B2B599E-1892-1F44-8E6D-F34294915A9A}"/>
                  </a:ext>
                </a:extLst>
              </p:cNvPr>
              <p:cNvSpPr>
                <a:spLocks/>
              </p:cNvSpPr>
              <p:nvPr/>
            </p:nvSpPr>
            <p:spPr bwMode="auto">
              <a:xfrm>
                <a:off x="39" y="314"/>
                <a:ext cx="1408" cy="1007"/>
              </a:xfrm>
              <a:custGeom>
                <a:avLst/>
                <a:gdLst>
                  <a:gd name="T0" fmla="*/ 1392 w 1408"/>
                  <a:gd name="T1" fmla="*/ 707 h 1007"/>
                  <a:gd name="T2" fmla="*/ 1357 w 1408"/>
                  <a:gd name="T3" fmla="*/ 702 h 1007"/>
                  <a:gd name="T4" fmla="*/ 1327 w 1408"/>
                  <a:gd name="T5" fmla="*/ 708 h 1007"/>
                  <a:gd name="T6" fmla="*/ 1311 w 1408"/>
                  <a:gd name="T7" fmla="*/ 748 h 1007"/>
                  <a:gd name="T8" fmla="*/ 1295 w 1408"/>
                  <a:gd name="T9" fmla="*/ 810 h 1007"/>
                  <a:gd name="T10" fmla="*/ 1208 w 1408"/>
                  <a:gd name="T11" fmla="*/ 893 h 1007"/>
                  <a:gd name="T12" fmla="*/ 1122 w 1408"/>
                  <a:gd name="T13" fmla="*/ 907 h 1007"/>
                  <a:gd name="T14" fmla="*/ 1054 w 1408"/>
                  <a:gd name="T15" fmla="*/ 887 h 1007"/>
                  <a:gd name="T16" fmla="*/ 997 w 1408"/>
                  <a:gd name="T17" fmla="*/ 844 h 1007"/>
                  <a:gd name="T18" fmla="*/ 946 w 1408"/>
                  <a:gd name="T19" fmla="*/ 774 h 1007"/>
                  <a:gd name="T20" fmla="*/ 903 w 1408"/>
                  <a:gd name="T21" fmla="*/ 654 h 1007"/>
                  <a:gd name="T22" fmla="*/ 895 w 1408"/>
                  <a:gd name="T23" fmla="*/ 564 h 1007"/>
                  <a:gd name="T24" fmla="*/ 900 w 1408"/>
                  <a:gd name="T25" fmla="*/ 487 h 1007"/>
                  <a:gd name="T26" fmla="*/ 920 w 1408"/>
                  <a:gd name="T27" fmla="*/ 403 h 1007"/>
                  <a:gd name="T28" fmla="*/ 968 w 1408"/>
                  <a:gd name="T29" fmla="*/ 310 h 1007"/>
                  <a:gd name="T30" fmla="*/ 1025 w 1408"/>
                  <a:gd name="T31" fmla="*/ 251 h 1007"/>
                  <a:gd name="T32" fmla="*/ 1102 w 1408"/>
                  <a:gd name="T33" fmla="*/ 215 h 1007"/>
                  <a:gd name="T34" fmla="*/ 1211 w 1408"/>
                  <a:gd name="T35" fmla="*/ 231 h 1007"/>
                  <a:gd name="T36" fmla="*/ 1264 w 1408"/>
                  <a:gd name="T37" fmla="*/ 275 h 1007"/>
                  <a:gd name="T38" fmla="*/ 1298 w 1408"/>
                  <a:gd name="T39" fmla="*/ 338 h 1007"/>
                  <a:gd name="T40" fmla="*/ 1313 w 1408"/>
                  <a:gd name="T41" fmla="*/ 398 h 1007"/>
                  <a:gd name="T42" fmla="*/ 1353 w 1408"/>
                  <a:gd name="T43" fmla="*/ 430 h 1007"/>
                  <a:gd name="T44" fmla="*/ 1387 w 1408"/>
                  <a:gd name="T45" fmla="*/ 424 h 1007"/>
                  <a:gd name="T46" fmla="*/ 1404 w 1408"/>
                  <a:gd name="T47" fmla="*/ 399 h 1007"/>
                  <a:gd name="T48" fmla="*/ 1406 w 1408"/>
                  <a:gd name="T49" fmla="*/ 182 h 1007"/>
                  <a:gd name="T50" fmla="*/ 1398 w 1408"/>
                  <a:gd name="T51" fmla="*/ 138 h 1007"/>
                  <a:gd name="T52" fmla="*/ 1349 w 1408"/>
                  <a:gd name="T53" fmla="*/ 129 h 1007"/>
                  <a:gd name="T54" fmla="*/ 1327 w 1408"/>
                  <a:gd name="T55" fmla="*/ 151 h 1007"/>
                  <a:gd name="T56" fmla="*/ 1305 w 1408"/>
                  <a:gd name="T57" fmla="*/ 191 h 1007"/>
                  <a:gd name="T58" fmla="*/ 1254 w 1408"/>
                  <a:gd name="T59" fmla="*/ 158 h 1007"/>
                  <a:gd name="T60" fmla="*/ 1157 w 1408"/>
                  <a:gd name="T61" fmla="*/ 129 h 1007"/>
                  <a:gd name="T62" fmla="*/ 1043 w 1408"/>
                  <a:gd name="T63" fmla="*/ 143 h 1007"/>
                  <a:gd name="T64" fmla="*/ 961 w 1408"/>
                  <a:gd name="T65" fmla="*/ 188 h 1007"/>
                  <a:gd name="T66" fmla="*/ 884 w 1408"/>
                  <a:gd name="T67" fmla="*/ 269 h 1007"/>
                  <a:gd name="T68" fmla="*/ 819 w 1408"/>
                  <a:gd name="T69" fmla="*/ 411 h 1007"/>
                  <a:gd name="T70" fmla="*/ 800 w 1408"/>
                  <a:gd name="T71" fmla="*/ 560 h 1007"/>
                  <a:gd name="T72" fmla="*/ 808 w 1408"/>
                  <a:gd name="T73" fmla="*/ 653 h 1007"/>
                  <a:gd name="T74" fmla="*/ 841 w 1408"/>
                  <a:gd name="T75" fmla="*/ 770 h 1007"/>
                  <a:gd name="T76" fmla="*/ 900 w 1408"/>
                  <a:gd name="T77" fmla="*/ 871 h 1007"/>
                  <a:gd name="T78" fmla="*/ 1005 w 1408"/>
                  <a:gd name="T79" fmla="*/ 960 h 1007"/>
                  <a:gd name="T80" fmla="*/ 1175 w 1408"/>
                  <a:gd name="T81" fmla="*/ 988 h 1007"/>
                  <a:gd name="T82" fmla="*/ 1308 w 1408"/>
                  <a:gd name="T83" fmla="*/ 932 h 1007"/>
                  <a:gd name="T84" fmla="*/ 1386 w 1408"/>
                  <a:gd name="T85" fmla="*/ 835 h 1007"/>
                  <a:gd name="T86" fmla="*/ 1406 w 1408"/>
                  <a:gd name="T87" fmla="*/ 75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8" h="1007">
                    <a:moveTo>
                      <a:pt x="1407" y="742"/>
                    </a:moveTo>
                    <a:lnTo>
                      <a:pt x="1401" y="717"/>
                    </a:lnTo>
                    <a:lnTo>
                      <a:pt x="1392" y="707"/>
                    </a:lnTo>
                    <a:lnTo>
                      <a:pt x="1378" y="704"/>
                    </a:lnTo>
                    <a:lnTo>
                      <a:pt x="1368" y="702"/>
                    </a:lnTo>
                    <a:lnTo>
                      <a:pt x="1357" y="702"/>
                    </a:lnTo>
                    <a:lnTo>
                      <a:pt x="1347" y="702"/>
                    </a:lnTo>
                    <a:lnTo>
                      <a:pt x="1337" y="705"/>
                    </a:lnTo>
                    <a:lnTo>
                      <a:pt x="1327" y="708"/>
                    </a:lnTo>
                    <a:lnTo>
                      <a:pt x="1319" y="715"/>
                    </a:lnTo>
                    <a:lnTo>
                      <a:pt x="1314" y="729"/>
                    </a:lnTo>
                    <a:lnTo>
                      <a:pt x="1311" y="748"/>
                    </a:lnTo>
                    <a:lnTo>
                      <a:pt x="1310" y="759"/>
                    </a:lnTo>
                    <a:lnTo>
                      <a:pt x="1308" y="769"/>
                    </a:lnTo>
                    <a:lnTo>
                      <a:pt x="1295" y="810"/>
                    </a:lnTo>
                    <a:lnTo>
                      <a:pt x="1274" y="844"/>
                    </a:lnTo>
                    <a:lnTo>
                      <a:pt x="1245" y="872"/>
                    </a:lnTo>
                    <a:lnTo>
                      <a:pt x="1208" y="893"/>
                    </a:lnTo>
                    <a:lnTo>
                      <a:pt x="1180" y="902"/>
                    </a:lnTo>
                    <a:lnTo>
                      <a:pt x="1151" y="907"/>
                    </a:lnTo>
                    <a:lnTo>
                      <a:pt x="1122" y="907"/>
                    </a:lnTo>
                    <a:lnTo>
                      <a:pt x="1093" y="902"/>
                    </a:lnTo>
                    <a:lnTo>
                      <a:pt x="1073" y="896"/>
                    </a:lnTo>
                    <a:lnTo>
                      <a:pt x="1054" y="887"/>
                    </a:lnTo>
                    <a:lnTo>
                      <a:pt x="1036" y="876"/>
                    </a:lnTo>
                    <a:lnTo>
                      <a:pt x="1019" y="864"/>
                    </a:lnTo>
                    <a:lnTo>
                      <a:pt x="997" y="844"/>
                    </a:lnTo>
                    <a:lnTo>
                      <a:pt x="978" y="823"/>
                    </a:lnTo>
                    <a:lnTo>
                      <a:pt x="961" y="799"/>
                    </a:lnTo>
                    <a:lnTo>
                      <a:pt x="946" y="774"/>
                    </a:lnTo>
                    <a:lnTo>
                      <a:pt x="927" y="735"/>
                    </a:lnTo>
                    <a:lnTo>
                      <a:pt x="913" y="695"/>
                    </a:lnTo>
                    <a:lnTo>
                      <a:pt x="903" y="654"/>
                    </a:lnTo>
                    <a:lnTo>
                      <a:pt x="897" y="611"/>
                    </a:lnTo>
                    <a:lnTo>
                      <a:pt x="895" y="588"/>
                    </a:lnTo>
                    <a:lnTo>
                      <a:pt x="895" y="564"/>
                    </a:lnTo>
                    <a:lnTo>
                      <a:pt x="895" y="540"/>
                    </a:lnTo>
                    <a:lnTo>
                      <a:pt x="896" y="516"/>
                    </a:lnTo>
                    <a:lnTo>
                      <a:pt x="900" y="487"/>
                    </a:lnTo>
                    <a:lnTo>
                      <a:pt x="905" y="459"/>
                    </a:lnTo>
                    <a:lnTo>
                      <a:pt x="912" y="431"/>
                    </a:lnTo>
                    <a:lnTo>
                      <a:pt x="920" y="403"/>
                    </a:lnTo>
                    <a:lnTo>
                      <a:pt x="933" y="370"/>
                    </a:lnTo>
                    <a:lnTo>
                      <a:pt x="949" y="339"/>
                    </a:lnTo>
                    <a:lnTo>
                      <a:pt x="968" y="310"/>
                    </a:lnTo>
                    <a:lnTo>
                      <a:pt x="990" y="283"/>
                    </a:lnTo>
                    <a:lnTo>
                      <a:pt x="1007" y="266"/>
                    </a:lnTo>
                    <a:lnTo>
                      <a:pt x="1025" y="251"/>
                    </a:lnTo>
                    <a:lnTo>
                      <a:pt x="1045" y="238"/>
                    </a:lnTo>
                    <a:lnTo>
                      <a:pt x="1066" y="227"/>
                    </a:lnTo>
                    <a:lnTo>
                      <a:pt x="1102" y="215"/>
                    </a:lnTo>
                    <a:lnTo>
                      <a:pt x="1139" y="211"/>
                    </a:lnTo>
                    <a:lnTo>
                      <a:pt x="1175" y="217"/>
                    </a:lnTo>
                    <a:lnTo>
                      <a:pt x="1211" y="231"/>
                    </a:lnTo>
                    <a:lnTo>
                      <a:pt x="1231" y="243"/>
                    </a:lnTo>
                    <a:lnTo>
                      <a:pt x="1248" y="258"/>
                    </a:lnTo>
                    <a:lnTo>
                      <a:pt x="1264" y="275"/>
                    </a:lnTo>
                    <a:lnTo>
                      <a:pt x="1277" y="294"/>
                    </a:lnTo>
                    <a:lnTo>
                      <a:pt x="1289" y="316"/>
                    </a:lnTo>
                    <a:lnTo>
                      <a:pt x="1298" y="338"/>
                    </a:lnTo>
                    <a:lnTo>
                      <a:pt x="1305" y="360"/>
                    </a:lnTo>
                    <a:lnTo>
                      <a:pt x="1310" y="384"/>
                    </a:lnTo>
                    <a:lnTo>
                      <a:pt x="1313" y="398"/>
                    </a:lnTo>
                    <a:lnTo>
                      <a:pt x="1319" y="418"/>
                    </a:lnTo>
                    <a:lnTo>
                      <a:pt x="1328" y="425"/>
                    </a:lnTo>
                    <a:lnTo>
                      <a:pt x="1353" y="430"/>
                    </a:lnTo>
                    <a:lnTo>
                      <a:pt x="1365" y="430"/>
                    </a:lnTo>
                    <a:lnTo>
                      <a:pt x="1377" y="428"/>
                    </a:lnTo>
                    <a:lnTo>
                      <a:pt x="1387" y="424"/>
                    </a:lnTo>
                    <a:lnTo>
                      <a:pt x="1396" y="418"/>
                    </a:lnTo>
                    <a:lnTo>
                      <a:pt x="1401" y="409"/>
                    </a:lnTo>
                    <a:lnTo>
                      <a:pt x="1404" y="399"/>
                    </a:lnTo>
                    <a:lnTo>
                      <a:pt x="1405" y="391"/>
                    </a:lnTo>
                    <a:lnTo>
                      <a:pt x="1406" y="384"/>
                    </a:lnTo>
                    <a:lnTo>
                      <a:pt x="1406" y="182"/>
                    </a:lnTo>
                    <a:lnTo>
                      <a:pt x="1406" y="175"/>
                    </a:lnTo>
                    <a:lnTo>
                      <a:pt x="1404" y="158"/>
                    </a:lnTo>
                    <a:lnTo>
                      <a:pt x="1398" y="138"/>
                    </a:lnTo>
                    <a:lnTo>
                      <a:pt x="1388" y="130"/>
                    </a:lnTo>
                    <a:lnTo>
                      <a:pt x="1368" y="128"/>
                    </a:lnTo>
                    <a:lnTo>
                      <a:pt x="1349" y="129"/>
                    </a:lnTo>
                    <a:lnTo>
                      <a:pt x="1341" y="133"/>
                    </a:lnTo>
                    <a:lnTo>
                      <a:pt x="1330" y="145"/>
                    </a:lnTo>
                    <a:lnTo>
                      <a:pt x="1327" y="151"/>
                    </a:lnTo>
                    <a:lnTo>
                      <a:pt x="1313" y="181"/>
                    </a:lnTo>
                    <a:lnTo>
                      <a:pt x="1307" y="191"/>
                    </a:lnTo>
                    <a:lnTo>
                      <a:pt x="1305" y="191"/>
                    </a:lnTo>
                    <a:lnTo>
                      <a:pt x="1283" y="175"/>
                    </a:lnTo>
                    <a:lnTo>
                      <a:pt x="1268" y="166"/>
                    </a:lnTo>
                    <a:lnTo>
                      <a:pt x="1254" y="158"/>
                    </a:lnTo>
                    <a:lnTo>
                      <a:pt x="1238" y="151"/>
                    </a:lnTo>
                    <a:lnTo>
                      <a:pt x="1198" y="137"/>
                    </a:lnTo>
                    <a:lnTo>
                      <a:pt x="1157" y="129"/>
                    </a:lnTo>
                    <a:lnTo>
                      <a:pt x="1115" y="128"/>
                    </a:lnTo>
                    <a:lnTo>
                      <a:pt x="1073" y="134"/>
                    </a:lnTo>
                    <a:lnTo>
                      <a:pt x="1043" y="143"/>
                    </a:lnTo>
                    <a:lnTo>
                      <a:pt x="1014" y="155"/>
                    </a:lnTo>
                    <a:lnTo>
                      <a:pt x="987" y="170"/>
                    </a:lnTo>
                    <a:lnTo>
                      <a:pt x="961" y="188"/>
                    </a:lnTo>
                    <a:lnTo>
                      <a:pt x="932" y="212"/>
                    </a:lnTo>
                    <a:lnTo>
                      <a:pt x="907" y="240"/>
                    </a:lnTo>
                    <a:lnTo>
                      <a:pt x="884" y="269"/>
                    </a:lnTo>
                    <a:lnTo>
                      <a:pt x="865" y="301"/>
                    </a:lnTo>
                    <a:lnTo>
                      <a:pt x="838" y="355"/>
                    </a:lnTo>
                    <a:lnTo>
                      <a:pt x="819" y="411"/>
                    </a:lnTo>
                    <a:lnTo>
                      <a:pt x="807" y="469"/>
                    </a:lnTo>
                    <a:lnTo>
                      <a:pt x="801" y="528"/>
                    </a:lnTo>
                    <a:lnTo>
                      <a:pt x="800" y="560"/>
                    </a:lnTo>
                    <a:lnTo>
                      <a:pt x="801" y="591"/>
                    </a:lnTo>
                    <a:lnTo>
                      <a:pt x="803" y="622"/>
                    </a:lnTo>
                    <a:lnTo>
                      <a:pt x="808" y="653"/>
                    </a:lnTo>
                    <a:lnTo>
                      <a:pt x="816" y="693"/>
                    </a:lnTo>
                    <a:lnTo>
                      <a:pt x="827" y="732"/>
                    </a:lnTo>
                    <a:lnTo>
                      <a:pt x="841" y="770"/>
                    </a:lnTo>
                    <a:lnTo>
                      <a:pt x="858" y="807"/>
                    </a:lnTo>
                    <a:lnTo>
                      <a:pt x="878" y="840"/>
                    </a:lnTo>
                    <a:lnTo>
                      <a:pt x="900" y="871"/>
                    </a:lnTo>
                    <a:lnTo>
                      <a:pt x="926" y="900"/>
                    </a:lnTo>
                    <a:lnTo>
                      <a:pt x="955" y="926"/>
                    </a:lnTo>
                    <a:lnTo>
                      <a:pt x="1005" y="960"/>
                    </a:lnTo>
                    <a:lnTo>
                      <a:pt x="1058" y="981"/>
                    </a:lnTo>
                    <a:lnTo>
                      <a:pt x="1115" y="991"/>
                    </a:lnTo>
                    <a:lnTo>
                      <a:pt x="1175" y="988"/>
                    </a:lnTo>
                    <a:lnTo>
                      <a:pt x="1223" y="977"/>
                    </a:lnTo>
                    <a:lnTo>
                      <a:pt x="1268" y="958"/>
                    </a:lnTo>
                    <a:lnTo>
                      <a:pt x="1308" y="932"/>
                    </a:lnTo>
                    <a:lnTo>
                      <a:pt x="1345" y="898"/>
                    </a:lnTo>
                    <a:lnTo>
                      <a:pt x="1368" y="868"/>
                    </a:lnTo>
                    <a:lnTo>
                      <a:pt x="1386" y="835"/>
                    </a:lnTo>
                    <a:lnTo>
                      <a:pt x="1399" y="800"/>
                    </a:lnTo>
                    <a:lnTo>
                      <a:pt x="1405" y="763"/>
                    </a:lnTo>
                    <a:lnTo>
                      <a:pt x="1406" y="752"/>
                    </a:lnTo>
                    <a:lnTo>
                      <a:pt x="1407"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grpSp>
    </p:spTree>
    <p:extLst>
      <p:ext uri="{BB962C8B-B14F-4D97-AF65-F5344CB8AC3E}">
        <p14:creationId xmlns:p14="http://schemas.microsoft.com/office/powerpoint/2010/main" val="1508788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CustomShape 2"/>
          <p:cNvSpPr/>
          <p:nvPr/>
        </p:nvSpPr>
        <p:spPr>
          <a:xfrm>
            <a:off x="251640" y="744948"/>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3600" b="0" strike="noStrike" spc="-1" dirty="0">
                <a:solidFill>
                  <a:srgbClr val="757579"/>
                </a:solidFill>
                <a:latin typeface="Calibri"/>
                <a:ea typeface="DejaVu Sans"/>
              </a:rPr>
              <a:t>Bushfire Modelling</a:t>
            </a:r>
            <a:endParaRPr lang="en-AU" sz="3600" b="0" strike="noStrike" spc="-1" dirty="0">
              <a:latin typeface="Arial"/>
            </a:endParaRPr>
          </a:p>
        </p:txBody>
      </p:sp>
      <p:grpSp>
        <p:nvGrpSpPr>
          <p:cNvPr id="12" name="Group 11">
            <a:extLst>
              <a:ext uri="{FF2B5EF4-FFF2-40B4-BE49-F238E27FC236}">
                <a16:creationId xmlns:a16="http://schemas.microsoft.com/office/drawing/2014/main" id="{2DFDEF94-FB11-49F7-81EC-8FDF5AD88638}"/>
              </a:ext>
            </a:extLst>
          </p:cNvPr>
          <p:cNvGrpSpPr/>
          <p:nvPr/>
        </p:nvGrpSpPr>
        <p:grpSpPr>
          <a:xfrm>
            <a:off x="252504" y="1468011"/>
            <a:ext cx="8726662" cy="1280416"/>
            <a:chOff x="165842" y="1294686"/>
            <a:chExt cx="8726662" cy="1280416"/>
          </a:xfrm>
        </p:grpSpPr>
        <p:sp>
          <p:nvSpPr>
            <p:cNvPr id="9" name="CustomShape 2">
              <a:extLst>
                <a:ext uri="{FF2B5EF4-FFF2-40B4-BE49-F238E27FC236}">
                  <a16:creationId xmlns:a16="http://schemas.microsoft.com/office/drawing/2014/main" id="{BB1D7B7F-B163-4AE3-A527-F739C9AB9CE4}"/>
                </a:ext>
              </a:extLst>
            </p:cNvPr>
            <p:cNvSpPr/>
            <p:nvPr/>
          </p:nvSpPr>
          <p:spPr>
            <a:xfrm>
              <a:off x="252504" y="1294686"/>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2400" b="0" strike="noStrike" spc="-1" dirty="0">
                  <a:solidFill>
                    <a:srgbClr val="00B0F0"/>
                  </a:solidFill>
                  <a:latin typeface="Calibri"/>
                  <a:ea typeface="DejaVu Sans"/>
                </a:rPr>
                <a:t>Key problems</a:t>
              </a:r>
              <a:endParaRPr lang="en-AU" sz="2400" b="0" strike="noStrike" spc="-1" dirty="0">
                <a:solidFill>
                  <a:srgbClr val="00B0F0"/>
                </a:solidFill>
                <a:latin typeface="Arial"/>
              </a:endParaRPr>
            </a:p>
          </p:txBody>
        </p:sp>
        <p:sp>
          <p:nvSpPr>
            <p:cNvPr id="3" name="Rectangle 2">
              <a:extLst>
                <a:ext uri="{FF2B5EF4-FFF2-40B4-BE49-F238E27FC236}">
                  <a16:creationId xmlns:a16="http://schemas.microsoft.com/office/drawing/2014/main" id="{9E2D3591-BB33-42C8-A158-BC9A2D58FEA4}"/>
                </a:ext>
              </a:extLst>
            </p:cNvPr>
            <p:cNvSpPr/>
            <p:nvPr/>
          </p:nvSpPr>
          <p:spPr>
            <a:xfrm>
              <a:off x="165842" y="1657928"/>
              <a:ext cx="4049320" cy="917174"/>
            </a:xfrm>
            <a:prstGeom prst="rect">
              <a:avLst/>
            </a:prstGeom>
          </p:spPr>
          <p:txBody>
            <a:bodyPr wrap="square">
              <a:spAutoFit/>
            </a:bodyPr>
            <a:lstStyle/>
            <a:p>
              <a:pPr marL="1080">
                <a:lnSpc>
                  <a:spcPct val="90000"/>
                </a:lnSpc>
                <a:spcBef>
                  <a:spcPts val="601"/>
                </a:spcBef>
                <a:buClr>
                  <a:srgbClr val="000000"/>
                </a:buClr>
              </a:pPr>
              <a:r>
                <a:rPr lang="en-AU" spc="-1" dirty="0">
                  <a:solidFill>
                    <a:srgbClr val="000000"/>
                  </a:solidFill>
                  <a:latin typeface="Calibri"/>
                </a:rPr>
                <a:t>How fast is the fire spreading?</a:t>
              </a:r>
              <a:endParaRPr lang="en-AU" spc="-1" dirty="0"/>
            </a:p>
            <a:p>
              <a:pPr marL="1080">
                <a:lnSpc>
                  <a:spcPct val="90000"/>
                </a:lnSpc>
                <a:spcBef>
                  <a:spcPts val="601"/>
                </a:spcBef>
                <a:buClr>
                  <a:srgbClr val="000000"/>
                </a:buClr>
              </a:pPr>
              <a:r>
                <a:rPr lang="en-AU" spc="-1" dirty="0">
                  <a:solidFill>
                    <a:srgbClr val="000000"/>
                  </a:solidFill>
                  <a:latin typeface="Calibri"/>
                </a:rPr>
                <a:t>Can we predict where the fire will go and when it will arrive at a given location?</a:t>
              </a:r>
              <a:endParaRPr lang="en-AU" spc="-1" dirty="0"/>
            </a:p>
          </p:txBody>
        </p:sp>
      </p:grpSp>
      <p:grpSp>
        <p:nvGrpSpPr>
          <p:cNvPr id="17" name="Group 16">
            <a:extLst>
              <a:ext uri="{FF2B5EF4-FFF2-40B4-BE49-F238E27FC236}">
                <a16:creationId xmlns:a16="http://schemas.microsoft.com/office/drawing/2014/main" id="{C4D25DEE-72A2-4278-9E41-340AB59559B0}"/>
              </a:ext>
            </a:extLst>
          </p:cNvPr>
          <p:cNvGrpSpPr/>
          <p:nvPr/>
        </p:nvGrpSpPr>
        <p:grpSpPr>
          <a:xfrm>
            <a:off x="5079442" y="3352"/>
            <a:ext cx="4064558" cy="5143500"/>
            <a:chOff x="5079442" y="3352"/>
            <a:chExt cx="4064558" cy="5143500"/>
          </a:xfrm>
        </p:grpSpPr>
        <p:pic>
          <p:nvPicPr>
            <p:cNvPr id="16" name="Picture Placeholder 5">
              <a:extLst>
                <a:ext uri="{FF2B5EF4-FFF2-40B4-BE49-F238E27FC236}">
                  <a16:creationId xmlns:a16="http://schemas.microsoft.com/office/drawing/2014/main" id="{5E1DCC60-4312-4A2F-AC3A-F89B03E94134}"/>
                </a:ext>
              </a:extLst>
            </p:cNvPr>
            <p:cNvPicPr/>
            <p:nvPr/>
          </p:nvPicPr>
          <p:blipFill>
            <a:blip r:embed="rId3"/>
            <a:srcRect l="25042" r="25042"/>
            <a:stretch/>
          </p:blipFill>
          <p:spPr>
            <a:xfrm>
              <a:off x="5079442" y="3352"/>
              <a:ext cx="4064558" cy="5143500"/>
            </a:xfrm>
            <a:prstGeom prst="rect">
              <a:avLst/>
            </a:prstGeom>
            <a:ln>
              <a:noFill/>
            </a:ln>
          </p:spPr>
        </p:pic>
        <p:pic>
          <p:nvPicPr>
            <p:cNvPr id="11" name="Picture 4">
              <a:extLst>
                <a:ext uri="{FF2B5EF4-FFF2-40B4-BE49-F238E27FC236}">
                  <a16:creationId xmlns:a16="http://schemas.microsoft.com/office/drawing/2014/main" id="{5D0C1CB1-0AD1-4DE8-9885-EB9BCC6203B7}"/>
                </a:ext>
              </a:extLst>
            </p:cNvPr>
            <p:cNvPicPr/>
            <p:nvPr/>
          </p:nvPicPr>
          <p:blipFill rotWithShape="1">
            <a:blip r:embed="rId4"/>
            <a:srcRect b="33657"/>
            <a:stretch/>
          </p:blipFill>
          <p:spPr>
            <a:xfrm>
              <a:off x="7571853" y="89650"/>
              <a:ext cx="1470247" cy="2026865"/>
            </a:xfrm>
            <a:prstGeom prst="rect">
              <a:avLst/>
            </a:prstGeom>
            <a:ln>
              <a:noFill/>
            </a:ln>
          </p:spPr>
        </p:pic>
      </p:grpSp>
      <p:sp>
        <p:nvSpPr>
          <p:cNvPr id="8" name="Rectangle 7">
            <a:extLst>
              <a:ext uri="{FF2B5EF4-FFF2-40B4-BE49-F238E27FC236}">
                <a16:creationId xmlns:a16="http://schemas.microsoft.com/office/drawing/2014/main" id="{E3B836CE-6772-4D48-B801-80D5F20E89E4}"/>
              </a:ext>
            </a:extLst>
          </p:cNvPr>
          <p:cNvSpPr/>
          <p:nvPr/>
        </p:nvSpPr>
        <p:spPr>
          <a:xfrm>
            <a:off x="4825721" y="4505153"/>
            <a:ext cx="4572000" cy="590931"/>
          </a:xfrm>
          <a:prstGeom prst="rect">
            <a:avLst/>
          </a:prstGeom>
        </p:spPr>
        <p:txBody>
          <a:bodyPr>
            <a:spAutoFit/>
          </a:bodyPr>
          <a:lstStyle/>
          <a:p>
            <a:pPr marL="1080" algn="ctr">
              <a:lnSpc>
                <a:spcPct val="90000"/>
              </a:lnSpc>
              <a:spcBef>
                <a:spcPts val="601"/>
              </a:spcBef>
              <a:buClr>
                <a:srgbClr val="000000"/>
              </a:buClr>
            </a:pPr>
            <a:r>
              <a:rPr lang="en-AU" spc="-1" dirty="0">
                <a:solidFill>
                  <a:srgbClr val="000000"/>
                </a:solidFill>
                <a:latin typeface="Calibri"/>
              </a:rPr>
              <a:t>Collaborating with CSIRO Data61 and L&amp;W scientists in Victoria and the NT</a:t>
            </a:r>
            <a:endParaRPr lang="en-AU" spc="-1" dirty="0"/>
          </a:p>
        </p:txBody>
      </p:sp>
      <p:pic>
        <p:nvPicPr>
          <p:cNvPr id="3074" name="Picture 2">
            <a:extLst>
              <a:ext uri="{FF2B5EF4-FFF2-40B4-BE49-F238E27FC236}">
                <a16:creationId xmlns:a16="http://schemas.microsoft.com/office/drawing/2014/main" id="{4593E69E-6DE4-8743-9880-BFB9D6E555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0699"/>
            <a:ext cx="487263" cy="49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AE90D5E-4E59-47CD-B9E6-051DC1A1F271}"/>
              </a:ext>
            </a:extLst>
          </p:cNvPr>
          <p:cNvSpPr/>
          <p:nvPr/>
        </p:nvSpPr>
        <p:spPr>
          <a:xfrm>
            <a:off x="1115616" y="3291830"/>
            <a:ext cx="3384376"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t>Building predictive models that are a hybrid of data driven statistical machine learning and domain knowledge</a:t>
            </a:r>
            <a:endParaRPr lang="en-AU" dirty="0"/>
          </a:p>
        </p:txBody>
      </p:sp>
    </p:spTree>
    <p:extLst>
      <p:ext uri="{BB962C8B-B14F-4D97-AF65-F5344CB8AC3E}">
        <p14:creationId xmlns:p14="http://schemas.microsoft.com/office/powerpoint/2010/main" val="30494317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297602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8EB-506F-4324-9A6A-AC26D44D9A0D}"/>
              </a:ext>
            </a:extLst>
          </p:cNvPr>
          <p:cNvSpPr>
            <a:spLocks noGrp="1"/>
          </p:cNvSpPr>
          <p:nvPr>
            <p:ph type="title"/>
          </p:nvPr>
        </p:nvSpPr>
        <p:spPr/>
        <p:txBody>
          <a:bodyPr/>
          <a:lstStyle/>
          <a:p>
            <a:r>
              <a:rPr lang="en-AU" dirty="0"/>
              <a:t>Sequences …</a:t>
            </a:r>
          </a:p>
        </p:txBody>
      </p:sp>
      <p:sp>
        <p:nvSpPr>
          <p:cNvPr id="3" name="Content Placeholder 2">
            <a:extLst>
              <a:ext uri="{FF2B5EF4-FFF2-40B4-BE49-F238E27FC236}">
                <a16:creationId xmlns:a16="http://schemas.microsoft.com/office/drawing/2014/main" id="{1E23AFA5-0F60-48B5-9866-9EB01ABCDCCA}"/>
              </a:ext>
            </a:extLst>
          </p:cNvPr>
          <p:cNvSpPr>
            <a:spLocks noGrp="1"/>
          </p:cNvSpPr>
          <p:nvPr>
            <p:ph sz="half" idx="1"/>
          </p:nvPr>
        </p:nvSpPr>
        <p:spPr/>
        <p:txBody>
          <a:bodyPr/>
          <a:lstStyle/>
          <a:p>
            <a:r>
              <a:rPr lang="en-US" dirty="0"/>
              <a:t>Patient records</a:t>
            </a:r>
          </a:p>
          <a:p>
            <a:pPr lvl="1"/>
            <a:r>
              <a:rPr lang="en-US" dirty="0"/>
              <a:t>Combine medical imaging with doctors’ notes</a:t>
            </a:r>
          </a:p>
          <a:p>
            <a:endParaRPr lang="en-US" dirty="0"/>
          </a:p>
          <a:p>
            <a:endParaRPr lang="en-US" dirty="0"/>
          </a:p>
          <a:p>
            <a:r>
              <a:rPr lang="en-US" dirty="0"/>
              <a:t>‘</a:t>
            </a:r>
            <a:r>
              <a:rPr lang="en-US" dirty="0" err="1"/>
              <a:t>omic</a:t>
            </a:r>
            <a:r>
              <a:rPr lang="en-US" dirty="0"/>
              <a:t> signatures of a good life</a:t>
            </a:r>
          </a:p>
          <a:p>
            <a:pPr lvl="1"/>
            <a:r>
              <a:rPr lang="en-AU" dirty="0"/>
              <a:t>Can biological data be integrated to predict stress?</a:t>
            </a:r>
          </a:p>
          <a:p>
            <a:pPr lvl="1"/>
            <a:endParaRPr lang="en-AU" dirty="0"/>
          </a:p>
        </p:txBody>
      </p:sp>
      <p:pic>
        <p:nvPicPr>
          <p:cNvPr id="5" name="Content Placeholder 4">
            <a:extLst>
              <a:ext uri="{FF2B5EF4-FFF2-40B4-BE49-F238E27FC236}">
                <a16:creationId xmlns:a16="http://schemas.microsoft.com/office/drawing/2014/main" id="{E7E38A55-E85A-457D-BCC4-ED14B7B24A6D}"/>
              </a:ext>
            </a:extLst>
          </p:cNvPr>
          <p:cNvPicPr>
            <a:picLocks noGrp="1" noChangeAspect="1"/>
          </p:cNvPicPr>
          <p:nvPr>
            <p:ph sz="half" idx="2"/>
          </p:nvPr>
        </p:nvPicPr>
        <p:blipFill>
          <a:blip r:embed="rId2"/>
          <a:stretch>
            <a:fillRect/>
          </a:stretch>
        </p:blipFill>
        <p:spPr>
          <a:xfrm>
            <a:off x="4860032" y="843558"/>
            <a:ext cx="3028950" cy="1296212"/>
          </a:xfrm>
          <a:prstGeom prst="rect">
            <a:avLst/>
          </a:prstGeom>
        </p:spPr>
      </p:pic>
      <p:grpSp>
        <p:nvGrpSpPr>
          <p:cNvPr id="6" name="Group 5">
            <a:extLst>
              <a:ext uri="{FF2B5EF4-FFF2-40B4-BE49-F238E27FC236}">
                <a16:creationId xmlns:a16="http://schemas.microsoft.com/office/drawing/2014/main" id="{F2EF0B4B-C03E-4491-80F0-A6D583A69357}"/>
              </a:ext>
            </a:extLst>
          </p:cNvPr>
          <p:cNvGrpSpPr/>
          <p:nvPr/>
        </p:nvGrpSpPr>
        <p:grpSpPr>
          <a:xfrm>
            <a:off x="4788376" y="3290976"/>
            <a:ext cx="3062316" cy="1385117"/>
            <a:chOff x="173197" y="2030851"/>
            <a:chExt cx="5016088" cy="2617371"/>
          </a:xfrm>
        </p:grpSpPr>
        <p:grpSp>
          <p:nvGrpSpPr>
            <p:cNvPr id="7" name="Group 6">
              <a:extLst>
                <a:ext uri="{FF2B5EF4-FFF2-40B4-BE49-F238E27FC236}">
                  <a16:creationId xmlns:a16="http://schemas.microsoft.com/office/drawing/2014/main" id="{43175204-4CEF-4B3F-AAE0-DBCAC860C3CE}"/>
                </a:ext>
              </a:extLst>
            </p:cNvPr>
            <p:cNvGrpSpPr/>
            <p:nvPr/>
          </p:nvGrpSpPr>
          <p:grpSpPr>
            <a:xfrm>
              <a:off x="173197" y="2030851"/>
              <a:ext cx="5016088" cy="2536587"/>
              <a:chOff x="474594" y="548680"/>
              <a:chExt cx="6454099" cy="3263775"/>
            </a:xfrm>
            <a:effectLst/>
          </p:grpSpPr>
          <p:pic>
            <p:nvPicPr>
              <p:cNvPr id="10" name="Picture 9">
                <a:extLst>
                  <a:ext uri="{FF2B5EF4-FFF2-40B4-BE49-F238E27FC236}">
                    <a16:creationId xmlns:a16="http://schemas.microsoft.com/office/drawing/2014/main" id="{2995CBFF-32A4-466F-AE06-712DEDB9D5D0}"/>
                  </a:ext>
                </a:extLst>
              </p:cNvPr>
              <p:cNvPicPr>
                <a:picLocks noChangeAspect="1"/>
              </p:cNvPicPr>
              <p:nvPr/>
            </p:nvPicPr>
            <p:blipFill>
              <a:blip r:embed="rId3"/>
              <a:stretch>
                <a:fillRect/>
              </a:stretch>
            </p:blipFill>
            <p:spPr>
              <a:xfrm>
                <a:off x="2252658" y="839624"/>
                <a:ext cx="4676035" cy="2727190"/>
              </a:xfrm>
              <a:prstGeom prst="rect">
                <a:avLst/>
              </a:prstGeom>
              <a:ln>
                <a:noFill/>
              </a:ln>
              <a:effectLst/>
            </p:spPr>
          </p:pic>
          <p:pic>
            <p:nvPicPr>
              <p:cNvPr id="11" name="Picture 10">
                <a:extLst>
                  <a:ext uri="{FF2B5EF4-FFF2-40B4-BE49-F238E27FC236}">
                    <a16:creationId xmlns:a16="http://schemas.microsoft.com/office/drawing/2014/main" id="{76782E8C-964A-423D-B530-A0A92C5946AD}"/>
                  </a:ext>
                </a:extLst>
              </p:cNvPr>
              <p:cNvPicPr>
                <a:picLocks noChangeAspect="1"/>
              </p:cNvPicPr>
              <p:nvPr/>
            </p:nvPicPr>
            <p:blipFill>
              <a:blip r:embed="rId4"/>
              <a:stretch>
                <a:fillRect/>
              </a:stretch>
            </p:blipFill>
            <p:spPr>
              <a:xfrm>
                <a:off x="4246526" y="548680"/>
                <a:ext cx="390178" cy="390178"/>
              </a:xfrm>
              <a:prstGeom prst="rect">
                <a:avLst/>
              </a:prstGeom>
              <a:ln>
                <a:noFill/>
              </a:ln>
              <a:effectLst/>
            </p:spPr>
          </p:pic>
          <p:pic>
            <p:nvPicPr>
              <p:cNvPr id="12" name="Picture 11">
                <a:extLst>
                  <a:ext uri="{FF2B5EF4-FFF2-40B4-BE49-F238E27FC236}">
                    <a16:creationId xmlns:a16="http://schemas.microsoft.com/office/drawing/2014/main" id="{B66D4DFE-FED7-449A-9D87-EFAD06172716}"/>
                  </a:ext>
                </a:extLst>
              </p:cNvPr>
              <p:cNvPicPr>
                <a:picLocks noChangeAspect="1"/>
              </p:cNvPicPr>
              <p:nvPr/>
            </p:nvPicPr>
            <p:blipFill>
              <a:blip r:embed="rId5"/>
              <a:stretch>
                <a:fillRect/>
              </a:stretch>
            </p:blipFill>
            <p:spPr>
              <a:xfrm>
                <a:off x="4226857" y="3385698"/>
                <a:ext cx="420660" cy="426757"/>
              </a:xfrm>
              <a:prstGeom prst="rect">
                <a:avLst/>
              </a:prstGeom>
              <a:ln>
                <a:noFill/>
              </a:ln>
              <a:effectLst/>
            </p:spPr>
          </p:pic>
          <p:cxnSp>
            <p:nvCxnSpPr>
              <p:cNvPr id="13" name="Straight Connector 12">
                <a:extLst>
                  <a:ext uri="{FF2B5EF4-FFF2-40B4-BE49-F238E27FC236}">
                    <a16:creationId xmlns:a16="http://schemas.microsoft.com/office/drawing/2014/main" id="{5857131A-148E-4712-8F2E-B2810812E8D9}"/>
                  </a:ext>
                </a:extLst>
              </p:cNvPr>
              <p:cNvCxnSpPr>
                <a:cxnSpLocks/>
              </p:cNvCxnSpPr>
              <p:nvPr/>
            </p:nvCxnSpPr>
            <p:spPr>
              <a:xfrm>
                <a:off x="474594" y="2259507"/>
                <a:ext cx="64540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C32EC0D-B3C5-4DB4-B9B2-96F721FA54C4}"/>
                </a:ext>
              </a:extLst>
            </p:cNvPr>
            <p:cNvPicPr>
              <a:picLocks noChangeAspect="1"/>
            </p:cNvPicPr>
            <p:nvPr/>
          </p:nvPicPr>
          <p:blipFill rotWithShape="1">
            <a:blip r:embed="rId6"/>
            <a:srcRect r="28317"/>
            <a:stretch/>
          </p:blipFill>
          <p:spPr>
            <a:xfrm>
              <a:off x="241452" y="2127078"/>
              <a:ext cx="1229754" cy="12464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06F78D-4889-4906-B008-3F532BD4D19B}"/>
                </a:ext>
              </a:extLst>
            </p:cNvPr>
            <p:cNvPicPr>
              <a:picLocks noChangeAspect="1"/>
            </p:cNvPicPr>
            <p:nvPr/>
          </p:nvPicPr>
          <p:blipFill>
            <a:blip r:embed="rId7"/>
            <a:stretch>
              <a:fillRect/>
            </a:stretch>
          </p:blipFill>
          <p:spPr>
            <a:xfrm>
              <a:off x="307325" y="3441791"/>
              <a:ext cx="1175629" cy="1206431"/>
            </a:xfrm>
            <a:prstGeom prst="rect">
              <a:avLst/>
            </a:prstGeom>
            <a:ln>
              <a:noFill/>
            </a:ln>
            <a:effectLst>
              <a:outerShdw blurRad="292100" dist="139700" dir="2700000" algn="tl" rotWithShape="0">
                <a:srgbClr val="333333">
                  <a:alpha val="65000"/>
                </a:srgbClr>
              </a:outerShdw>
            </a:effectLst>
          </p:spPr>
        </p:pic>
      </p:grpSp>
      <p:grpSp>
        <p:nvGrpSpPr>
          <p:cNvPr id="14" name="Group 13">
            <a:extLst>
              <a:ext uri="{FF2B5EF4-FFF2-40B4-BE49-F238E27FC236}">
                <a16:creationId xmlns:a16="http://schemas.microsoft.com/office/drawing/2014/main" id="{40558751-6754-441F-AD51-AFA3275AE2BC}"/>
              </a:ext>
            </a:extLst>
          </p:cNvPr>
          <p:cNvGrpSpPr/>
          <p:nvPr/>
        </p:nvGrpSpPr>
        <p:grpSpPr>
          <a:xfrm>
            <a:off x="6319534" y="3610094"/>
            <a:ext cx="2571236" cy="543839"/>
            <a:chOff x="642644" y="4430402"/>
            <a:chExt cx="3987129" cy="843311"/>
          </a:xfrm>
          <a:effectLst/>
        </p:grpSpPr>
        <p:pic>
          <p:nvPicPr>
            <p:cNvPr id="15" name="Picture 14">
              <a:extLst>
                <a:ext uri="{FF2B5EF4-FFF2-40B4-BE49-F238E27FC236}">
                  <a16:creationId xmlns:a16="http://schemas.microsoft.com/office/drawing/2014/main" id="{548A0E7B-F67F-438D-9375-3A796BA60F79}"/>
                </a:ext>
              </a:extLst>
            </p:cNvPr>
            <p:cNvPicPr>
              <a:picLocks noChangeAspect="1"/>
            </p:cNvPicPr>
            <p:nvPr/>
          </p:nvPicPr>
          <p:blipFill rotWithShape="1">
            <a:blip r:embed="rId8"/>
            <a:srcRect l="45688" t="2779" r="10243" b="75112"/>
            <a:stretch/>
          </p:blipFill>
          <p:spPr>
            <a:xfrm>
              <a:off x="642644" y="4430402"/>
              <a:ext cx="3987129" cy="843311"/>
            </a:xfrm>
            <a:prstGeom prst="rect">
              <a:avLst/>
            </a:prstGeom>
          </p:spPr>
        </p:pic>
        <p:sp>
          <p:nvSpPr>
            <p:cNvPr id="16" name="Diamond 15">
              <a:extLst>
                <a:ext uri="{FF2B5EF4-FFF2-40B4-BE49-F238E27FC236}">
                  <a16:creationId xmlns:a16="http://schemas.microsoft.com/office/drawing/2014/main" id="{B5D7EA28-5E71-47F6-AA71-BC3BB8691508}"/>
                </a:ext>
              </a:extLst>
            </p:cNvPr>
            <p:cNvSpPr/>
            <p:nvPr/>
          </p:nvSpPr>
          <p:spPr>
            <a:xfrm>
              <a:off x="2863763" y="4628663"/>
              <a:ext cx="155864" cy="515276"/>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TextBox 16">
              <a:extLst>
                <a:ext uri="{FF2B5EF4-FFF2-40B4-BE49-F238E27FC236}">
                  <a16:creationId xmlns:a16="http://schemas.microsoft.com/office/drawing/2014/main" id="{DC601B63-443C-4A4F-913E-4904BAB2B953}"/>
                </a:ext>
              </a:extLst>
            </p:cNvPr>
            <p:cNvSpPr txBox="1"/>
            <p:nvPr/>
          </p:nvSpPr>
          <p:spPr>
            <a:xfrm rot="16200000">
              <a:off x="2650618" y="4694306"/>
              <a:ext cx="582156" cy="357943"/>
            </a:xfrm>
            <a:prstGeom prst="rect">
              <a:avLst/>
            </a:prstGeom>
            <a:noFill/>
          </p:spPr>
          <p:txBody>
            <a:bodyPr wrap="none" rtlCol="0">
              <a:spAutoFit/>
            </a:bodyPr>
            <a:lstStyle/>
            <a:p>
              <a:r>
                <a:rPr lang="en-AU" sz="900" b="1" dirty="0"/>
                <a:t>SNP</a:t>
              </a:r>
            </a:p>
          </p:txBody>
        </p:sp>
      </p:grpSp>
    </p:spTree>
    <p:extLst>
      <p:ext uri="{BB962C8B-B14F-4D97-AF65-F5344CB8AC3E}">
        <p14:creationId xmlns:p14="http://schemas.microsoft.com/office/powerpoint/2010/main" val="80389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A57556-AE6A-49DD-BF38-E140562BD8CA}"/>
              </a:ext>
            </a:extLst>
          </p:cNvPr>
          <p:cNvSpPr>
            <a:spLocks noGrp="1"/>
          </p:cNvSpPr>
          <p:nvPr>
            <p:ph idx="1"/>
          </p:nvPr>
        </p:nvSpPr>
        <p:spPr>
          <a:xfrm>
            <a:off x="248664" y="772904"/>
            <a:ext cx="6336702" cy="3571945"/>
          </a:xfrm>
        </p:spPr>
        <p:txBody>
          <a:bodyPr>
            <a:normAutofit fontScale="92500" lnSpcReduction="10000"/>
          </a:bodyPr>
          <a:lstStyle/>
          <a:p>
            <a:r>
              <a:rPr lang="en-AU" dirty="0"/>
              <a:t>Design better RBS sequences to increase TIR</a:t>
            </a:r>
          </a:p>
          <a:p>
            <a:pPr lvl="2" fontAlgn="base"/>
            <a:r>
              <a:rPr lang="en-US" dirty="0"/>
              <a:t>Ribosome Binding Site (RBS) controls protein expression level​</a:t>
            </a:r>
          </a:p>
          <a:p>
            <a:pPr lvl="2" fontAlgn="base"/>
            <a:r>
              <a:rPr lang="en-US" dirty="0"/>
              <a:t>Translation Initiation Rate of Ribosome (TIR) binding sites is hard to predict and is expensive to label​</a:t>
            </a:r>
          </a:p>
          <a:p>
            <a:r>
              <a:rPr lang="en-AU" dirty="0"/>
              <a:t>Use a predictor (Gaussian process) to estimate TIR for </a:t>
            </a:r>
            <a:br>
              <a:rPr lang="en-AU" dirty="0"/>
            </a:br>
            <a:r>
              <a:rPr lang="en-AU" dirty="0"/>
              <a:t>unobserved RBS sequences</a:t>
            </a:r>
          </a:p>
          <a:p>
            <a:r>
              <a:rPr lang="en-AU" dirty="0"/>
              <a:t>Gaussian processes provide </a:t>
            </a:r>
            <a:br>
              <a:rPr lang="en-AU" dirty="0"/>
            </a:br>
            <a:r>
              <a:rPr lang="en-AU" dirty="0"/>
              <a:t>predictive uncertainty</a:t>
            </a:r>
          </a:p>
          <a:p>
            <a:r>
              <a:rPr lang="en-AU" dirty="0"/>
              <a:t>Upper Confidence Bound (UCB) algorithm</a:t>
            </a:r>
          </a:p>
          <a:p>
            <a:pPr lvl="1"/>
            <a:r>
              <a:rPr lang="en-AU" dirty="0"/>
              <a:t>Balance exploration and exploitation</a:t>
            </a:r>
          </a:p>
          <a:p>
            <a:pPr lvl="1"/>
            <a:r>
              <a:rPr lang="en-AU" dirty="0"/>
              <a:t>Choose a batch of 90 constructs per round</a:t>
            </a:r>
          </a:p>
        </p:txBody>
      </p:sp>
      <p:sp>
        <p:nvSpPr>
          <p:cNvPr id="5" name="Title 4">
            <a:extLst>
              <a:ext uri="{FF2B5EF4-FFF2-40B4-BE49-F238E27FC236}">
                <a16:creationId xmlns:a16="http://schemas.microsoft.com/office/drawing/2014/main" id="{BED726F3-8C0B-4F10-A130-51843F43E732}"/>
              </a:ext>
            </a:extLst>
          </p:cNvPr>
          <p:cNvSpPr>
            <a:spLocks noGrp="1"/>
          </p:cNvSpPr>
          <p:nvPr>
            <p:ph type="title"/>
          </p:nvPr>
        </p:nvSpPr>
        <p:spPr>
          <a:xfrm>
            <a:off x="1837338" y="133539"/>
            <a:ext cx="4896544" cy="639365"/>
          </a:xfrm>
        </p:spPr>
        <p:txBody>
          <a:bodyPr>
            <a:normAutofit/>
          </a:bodyPr>
          <a:lstStyle/>
          <a:p>
            <a:r>
              <a:rPr lang="en-AU" dirty="0"/>
              <a:t>MLAI augmented </a:t>
            </a:r>
            <a:r>
              <a:rPr lang="en-AU" dirty="0" err="1"/>
              <a:t>SynBio</a:t>
            </a:r>
            <a:endParaRPr lang="en-AU" dirty="0"/>
          </a:p>
        </p:txBody>
      </p:sp>
      <p:sp>
        <p:nvSpPr>
          <p:cNvPr id="2" name="Rectangle 1">
            <a:extLst>
              <a:ext uri="{FF2B5EF4-FFF2-40B4-BE49-F238E27FC236}">
                <a16:creationId xmlns:a16="http://schemas.microsoft.com/office/drawing/2014/main" id="{436BF5C9-827E-456A-8F95-8CA34EBA34FB}"/>
              </a:ext>
            </a:extLst>
          </p:cNvPr>
          <p:cNvSpPr/>
          <p:nvPr/>
        </p:nvSpPr>
        <p:spPr>
          <a:xfrm>
            <a:off x="251522" y="4713119"/>
            <a:ext cx="4046942" cy="338554"/>
          </a:xfrm>
          <a:prstGeom prst="rect">
            <a:avLst/>
          </a:prstGeom>
        </p:spPr>
        <p:txBody>
          <a:bodyPr wrap="none">
            <a:spAutoFit/>
          </a:bodyPr>
          <a:lstStyle/>
          <a:p>
            <a:r>
              <a:rPr lang="en-AU" sz="1600" dirty="0">
                <a:solidFill>
                  <a:schemeClr val="accent6">
                    <a:lumMod val="60000"/>
                    <a:lumOff val="40000"/>
                  </a:schemeClr>
                </a:solidFill>
              </a:rPr>
              <a:t>https://research.csiro.au/synthetic-biology-fsp</a:t>
            </a:r>
          </a:p>
        </p:txBody>
      </p:sp>
      <p:pic>
        <p:nvPicPr>
          <p:cNvPr id="4" name="Picture 2">
            <a:extLst>
              <a:ext uri="{FF2B5EF4-FFF2-40B4-BE49-F238E27FC236}">
                <a16:creationId xmlns:a16="http://schemas.microsoft.com/office/drawing/2014/main" id="{77E3F7DF-5C67-5C40-A795-A189041241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1386" y="161709"/>
            <a:ext cx="486000" cy="49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288991D-CFE5-4CBF-82C1-981C79A8E8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2585252"/>
            <a:ext cx="4087669" cy="2558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290F04-1D80-4759-B23D-2B380E73429D}"/>
              </a:ext>
            </a:extLst>
          </p:cNvPr>
          <p:cNvPicPr>
            <a:picLocks noChangeAspect="1"/>
          </p:cNvPicPr>
          <p:nvPr/>
        </p:nvPicPr>
        <p:blipFill>
          <a:blip r:embed="rId5"/>
          <a:stretch>
            <a:fillRect/>
          </a:stretch>
        </p:blipFill>
        <p:spPr>
          <a:xfrm>
            <a:off x="6374856" y="0"/>
            <a:ext cx="3240360" cy="2184419"/>
          </a:xfrm>
          <a:prstGeom prst="rect">
            <a:avLst/>
          </a:prstGeom>
        </p:spPr>
      </p:pic>
    </p:spTree>
    <p:extLst>
      <p:ext uri="{BB962C8B-B14F-4D97-AF65-F5344CB8AC3E}">
        <p14:creationId xmlns:p14="http://schemas.microsoft.com/office/powerpoint/2010/main" val="2697338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EF366C-A71C-453E-929A-C5ABFBF7821B}"/>
              </a:ext>
            </a:extLst>
          </p:cNvPr>
          <p:cNvSpPr>
            <a:spLocks noGrp="1"/>
          </p:cNvSpPr>
          <p:nvPr>
            <p:ph type="body" sz="quarter" idx="10"/>
          </p:nvPr>
        </p:nvSpPr>
        <p:spPr/>
        <p:txBody>
          <a:bodyPr/>
          <a:lstStyle/>
          <a:p>
            <a:r>
              <a:rPr lang="en-AU" dirty="0"/>
              <a:t>What is data?</a:t>
            </a:r>
          </a:p>
        </p:txBody>
      </p:sp>
      <p:pic>
        <p:nvPicPr>
          <p:cNvPr id="3" name="Picture 2" descr="Diagram&#10;&#10;Description automatically generated">
            <a:extLst>
              <a:ext uri="{FF2B5EF4-FFF2-40B4-BE49-F238E27FC236}">
                <a16:creationId xmlns:a16="http://schemas.microsoft.com/office/drawing/2014/main" id="{8C873DE1-1614-4413-9EAA-A23B17E8A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1" y="267493"/>
            <a:ext cx="3576542" cy="2610193"/>
          </a:xfrm>
          <a:prstGeom prst="rect">
            <a:avLst/>
          </a:prstGeom>
        </p:spPr>
      </p:pic>
    </p:spTree>
    <p:extLst>
      <p:ext uri="{BB962C8B-B14F-4D97-AF65-F5344CB8AC3E}">
        <p14:creationId xmlns:p14="http://schemas.microsoft.com/office/powerpoint/2010/main" val="287784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a:xfrm>
            <a:off x="875370" y="116188"/>
            <a:ext cx="7202760" cy="554831"/>
          </a:xfrm>
        </p:spPr>
        <p:txBody>
          <a:bodyPr/>
          <a:lstStyle/>
          <a:p>
            <a:r>
              <a:rPr lang="en-AU" dirty="0"/>
              <a:t>Data is measured for a reason</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hyperparameters</a:t>
            </a:r>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659012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F754-4EE6-4630-A846-2ADDE376F383}"/>
              </a:ext>
            </a:extLst>
          </p:cNvPr>
          <p:cNvSpPr>
            <a:spLocks noGrp="1"/>
          </p:cNvSpPr>
          <p:nvPr>
            <p:ph type="title"/>
          </p:nvPr>
        </p:nvSpPr>
        <p:spPr/>
        <p:txBody>
          <a:bodyPr/>
          <a:lstStyle/>
          <a:p>
            <a:r>
              <a:rPr lang="en-AU" dirty="0"/>
              <a:t>Summary</a:t>
            </a:r>
          </a:p>
        </p:txBody>
      </p:sp>
      <p:sp>
        <p:nvSpPr>
          <p:cNvPr id="3" name="Text Placeholder 2">
            <a:extLst>
              <a:ext uri="{FF2B5EF4-FFF2-40B4-BE49-F238E27FC236}">
                <a16:creationId xmlns:a16="http://schemas.microsoft.com/office/drawing/2014/main" id="{8B300CCF-A5F2-47EA-85C1-AAD2F3EEDAA5}"/>
              </a:ext>
            </a:extLst>
          </p:cNvPr>
          <p:cNvSpPr>
            <a:spLocks noGrp="1"/>
          </p:cNvSpPr>
          <p:nvPr>
            <p:ph type="body" sz="quarter" idx="10"/>
          </p:nvPr>
        </p:nvSpPr>
        <p:spPr/>
        <p:txBody>
          <a:bodyPr/>
          <a:lstStyle/>
          <a:p>
            <a:r>
              <a:rPr lang="en-AU" dirty="0"/>
              <a:t>What is the next generation scientific instrument?</a:t>
            </a:r>
          </a:p>
        </p:txBody>
      </p:sp>
      <p:sp>
        <p:nvSpPr>
          <p:cNvPr id="4" name="Content Placeholder 3">
            <a:extLst>
              <a:ext uri="{FF2B5EF4-FFF2-40B4-BE49-F238E27FC236}">
                <a16:creationId xmlns:a16="http://schemas.microsoft.com/office/drawing/2014/main" id="{A4411904-299D-4890-97E8-F2183E9F035E}"/>
              </a:ext>
            </a:extLst>
          </p:cNvPr>
          <p:cNvSpPr>
            <a:spLocks noGrp="1"/>
          </p:cNvSpPr>
          <p:nvPr>
            <p:ph idx="1"/>
          </p:nvPr>
        </p:nvSpPr>
        <p:spPr/>
        <p:txBody>
          <a:bodyPr/>
          <a:lstStyle/>
          <a:p>
            <a:r>
              <a:rPr lang="en-AU" dirty="0"/>
              <a:t>Scientific discovery is an iterative process between data and knowledge</a:t>
            </a:r>
          </a:p>
          <a:p>
            <a:r>
              <a:rPr lang="en-AU" dirty="0"/>
              <a:t>We observe data to infer new knowledge</a:t>
            </a:r>
          </a:p>
          <a:p>
            <a:r>
              <a:rPr lang="en-AU" dirty="0"/>
              <a:t>Use machine learning to predict/infer unobserved data</a:t>
            </a:r>
          </a:p>
          <a:p>
            <a:r>
              <a:rPr lang="en-AU" dirty="0"/>
              <a:t>We use domain knowledge to design new ways to capture data</a:t>
            </a:r>
          </a:p>
          <a:p>
            <a:r>
              <a:rPr lang="en-AU" dirty="0"/>
              <a:t>Telescopes (like SKA) don’t look like tubes with glass</a:t>
            </a:r>
          </a:p>
          <a:p>
            <a:endParaRPr lang="en-AU" dirty="0"/>
          </a:p>
        </p:txBody>
      </p:sp>
      <p:sp>
        <p:nvSpPr>
          <p:cNvPr id="5" name="Rectangle: Rounded Corners 4">
            <a:extLst>
              <a:ext uri="{FF2B5EF4-FFF2-40B4-BE49-F238E27FC236}">
                <a16:creationId xmlns:a16="http://schemas.microsoft.com/office/drawing/2014/main" id="{51D830ED-520F-4F2A-9339-A5D9BC3E9BD4}"/>
              </a:ext>
            </a:extLst>
          </p:cNvPr>
          <p:cNvSpPr/>
          <p:nvPr/>
        </p:nvSpPr>
        <p:spPr>
          <a:xfrm>
            <a:off x="1907704" y="3435846"/>
            <a:ext cx="532859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What are the </a:t>
            </a:r>
            <a:r>
              <a:rPr lang="en-AU" b="1"/>
              <a:t>next scientific instruments </a:t>
            </a:r>
            <a:br>
              <a:rPr lang="en-AU" b="1" dirty="0"/>
            </a:br>
            <a:r>
              <a:rPr lang="en-AU" b="1" dirty="0"/>
              <a:t>that rely on mathematics, statistics, and computing?</a:t>
            </a:r>
          </a:p>
        </p:txBody>
      </p:sp>
    </p:spTree>
    <p:extLst>
      <p:ext uri="{BB962C8B-B14F-4D97-AF65-F5344CB8AC3E}">
        <p14:creationId xmlns:p14="http://schemas.microsoft.com/office/powerpoint/2010/main" val="1797444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397-067B-4940-8685-F0F81E3EF721}"/>
              </a:ext>
            </a:extLst>
          </p:cNvPr>
          <p:cNvSpPr>
            <a:spLocks noGrp="1"/>
          </p:cNvSpPr>
          <p:nvPr>
            <p:ph type="title"/>
          </p:nvPr>
        </p:nvSpPr>
        <p:spPr/>
        <p:txBody>
          <a:bodyPr/>
          <a:lstStyle/>
          <a:p>
            <a:r>
              <a:rPr lang="en-US" dirty="0"/>
              <a:t>Build a classifier</a:t>
            </a:r>
          </a:p>
        </p:txBody>
      </p:sp>
      <p:sp>
        <p:nvSpPr>
          <p:cNvPr id="3" name="Text Placeholder 2">
            <a:extLst>
              <a:ext uri="{FF2B5EF4-FFF2-40B4-BE49-F238E27FC236}">
                <a16:creationId xmlns:a16="http://schemas.microsoft.com/office/drawing/2014/main" id="{7DE00E46-F9E2-6E42-9B39-4F4DF84FEB9D}"/>
              </a:ext>
            </a:extLst>
          </p:cNvPr>
          <p:cNvSpPr>
            <a:spLocks noGrp="1"/>
          </p:cNvSpPr>
          <p:nvPr>
            <p:ph type="body" sz="quarter" idx="10"/>
          </p:nvPr>
        </p:nvSpPr>
        <p:spPr/>
        <p:txBody>
          <a:bodyPr/>
          <a:lstStyle/>
          <a:p>
            <a:r>
              <a:rPr lang="en-US" dirty="0"/>
              <a:t>Compute the posterior probability of blue plus</a:t>
            </a:r>
          </a:p>
        </p:txBody>
      </p:sp>
      <p:pic>
        <p:nvPicPr>
          <p:cNvPr id="6" name="Content Placeholder 5">
            <a:extLst>
              <a:ext uri="{FF2B5EF4-FFF2-40B4-BE49-F238E27FC236}">
                <a16:creationId xmlns:a16="http://schemas.microsoft.com/office/drawing/2014/main" id="{0B0A591C-7D91-4448-B1D1-E8B312DBA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89032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B7DE-76C1-42C3-86A2-8BA97B8D4583}"/>
              </a:ext>
            </a:extLst>
          </p:cNvPr>
          <p:cNvSpPr>
            <a:spLocks noGrp="1"/>
          </p:cNvSpPr>
          <p:nvPr>
            <p:ph type="title"/>
          </p:nvPr>
        </p:nvSpPr>
        <p:spPr/>
        <p:txBody>
          <a:bodyPr/>
          <a:lstStyle/>
          <a:p>
            <a:r>
              <a:rPr lang="en-AU" dirty="0"/>
              <a:t>Parting thought…</a:t>
            </a:r>
          </a:p>
        </p:txBody>
      </p:sp>
      <p:sp>
        <p:nvSpPr>
          <p:cNvPr id="3" name="Text Placeholder 2">
            <a:extLst>
              <a:ext uri="{FF2B5EF4-FFF2-40B4-BE49-F238E27FC236}">
                <a16:creationId xmlns:a16="http://schemas.microsoft.com/office/drawing/2014/main" id="{DD5BA904-63B4-4FB8-9FB0-E0131BB68860}"/>
              </a:ext>
            </a:extLst>
          </p:cNvPr>
          <p:cNvSpPr>
            <a:spLocks noGrp="1"/>
          </p:cNvSpPr>
          <p:nvPr>
            <p:ph type="body" sz="quarter" idx="10"/>
          </p:nvPr>
        </p:nvSpPr>
        <p:spPr/>
        <p:txBody>
          <a:bodyPr/>
          <a:lstStyle/>
          <a:p>
            <a:r>
              <a:rPr lang="en-AU" dirty="0"/>
              <a:t>The TV chef problem</a:t>
            </a:r>
          </a:p>
        </p:txBody>
      </p:sp>
      <p:sp>
        <p:nvSpPr>
          <p:cNvPr id="4" name="Content Placeholder 3">
            <a:extLst>
              <a:ext uri="{FF2B5EF4-FFF2-40B4-BE49-F238E27FC236}">
                <a16:creationId xmlns:a16="http://schemas.microsoft.com/office/drawing/2014/main" id="{2B79A408-0246-4854-96DB-BC4BDD8CC925}"/>
              </a:ext>
            </a:extLst>
          </p:cNvPr>
          <p:cNvSpPr>
            <a:spLocks noGrp="1"/>
          </p:cNvSpPr>
          <p:nvPr>
            <p:ph idx="1"/>
          </p:nvPr>
        </p:nvSpPr>
        <p:spPr>
          <a:xfrm>
            <a:off x="419100" y="1257300"/>
            <a:ext cx="5593060" cy="3402681"/>
          </a:xfrm>
        </p:spPr>
        <p:txBody>
          <a:bodyPr>
            <a:normAutofit/>
          </a:bodyPr>
          <a:lstStyle/>
          <a:p>
            <a:pPr marL="0" indent="0">
              <a:buNone/>
            </a:pPr>
            <a:r>
              <a:rPr lang="en-AU" dirty="0"/>
              <a:t>“Actually running logistic regression, after feature vectors and labels were all set up, went particularly fast, leading to the remark: ‘</a:t>
            </a:r>
            <a:r>
              <a:rPr lang="en-AU" dirty="0">
                <a:solidFill>
                  <a:schemeClr val="accent2">
                    <a:lumMod val="75000"/>
                    <a:lumOff val="25000"/>
                  </a:schemeClr>
                </a:solidFill>
              </a:rPr>
              <a:t>and I thought machine learning was difficult</a:t>
            </a:r>
            <a:r>
              <a:rPr lang="en-AU" dirty="0"/>
              <a:t>’!</a:t>
            </a:r>
          </a:p>
          <a:p>
            <a:pPr marL="0" indent="0">
              <a:buNone/>
            </a:pPr>
            <a:r>
              <a:rPr lang="en-AU" dirty="0"/>
              <a:t>In this lies what I identify as the ‘</a:t>
            </a:r>
            <a:r>
              <a:rPr lang="en-AU" dirty="0">
                <a:solidFill>
                  <a:srgbClr val="C00000"/>
                </a:solidFill>
              </a:rPr>
              <a:t>TV Chef Problem</a:t>
            </a:r>
            <a:r>
              <a:rPr lang="en-AU" dirty="0"/>
              <a:t>’: if all the ingredients are prepared earlier, the task looks easy. However, this </a:t>
            </a:r>
            <a:r>
              <a:rPr lang="en-AU" dirty="0">
                <a:solidFill>
                  <a:srgbClr val="C00000"/>
                </a:solidFill>
              </a:rPr>
              <a:t>hides that sourcing and preparing </a:t>
            </a:r>
            <a:r>
              <a:rPr lang="en-AU" dirty="0"/>
              <a:t>those ingredients, as well as determining if you’ve even got the </a:t>
            </a:r>
            <a:r>
              <a:rPr lang="en-AU" dirty="0">
                <a:solidFill>
                  <a:srgbClr val="C00000"/>
                </a:solidFill>
              </a:rPr>
              <a:t>right recipe</a:t>
            </a:r>
            <a:r>
              <a:rPr lang="en-AU" dirty="0"/>
              <a:t>, is where the real difficulty and </a:t>
            </a:r>
            <a:r>
              <a:rPr lang="en-AU" dirty="0">
                <a:solidFill>
                  <a:srgbClr val="C00000"/>
                </a:solidFill>
              </a:rPr>
              <a:t>ambiguity</a:t>
            </a:r>
            <a:r>
              <a:rPr lang="en-AU" dirty="0"/>
              <a:t> lies.</a:t>
            </a:r>
          </a:p>
          <a:p>
            <a:pPr marL="0" indent="0">
              <a:buNone/>
            </a:pPr>
            <a:r>
              <a:rPr lang="en-AU" dirty="0"/>
              <a:t>Watching the TV Chef is effortless, but answering ‘</a:t>
            </a:r>
            <a:r>
              <a:rPr lang="en-AU" dirty="0">
                <a:solidFill>
                  <a:srgbClr val="00B050"/>
                </a:solidFill>
              </a:rPr>
              <a:t>is this meal right</a:t>
            </a:r>
            <a:r>
              <a:rPr lang="en-AU" dirty="0"/>
              <a:t>?’ can be really hard”</a:t>
            </a:r>
          </a:p>
          <a:p>
            <a:pPr marL="0" indent="0">
              <a:buNone/>
            </a:pPr>
            <a:endParaRPr lang="en-AU" dirty="0"/>
          </a:p>
          <a:p>
            <a:pPr marL="0" indent="0">
              <a:buNone/>
            </a:pPr>
            <a:r>
              <a:rPr lang="en-AU" dirty="0"/>
              <a:t>James Gardner, ANU undergraduate</a:t>
            </a:r>
          </a:p>
        </p:txBody>
      </p:sp>
      <p:pic>
        <p:nvPicPr>
          <p:cNvPr id="6" name="Picture 5" descr="Machine learning on a napkin">
            <a:extLst>
              <a:ext uri="{FF2B5EF4-FFF2-40B4-BE49-F238E27FC236}">
                <a16:creationId xmlns:a16="http://schemas.microsoft.com/office/drawing/2014/main" id="{1CEF5EDC-EA9D-4164-BF3A-30D65799B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819" y="0"/>
            <a:ext cx="2814181" cy="5143500"/>
          </a:xfrm>
          <a:prstGeom prst="rect">
            <a:avLst/>
          </a:prstGeom>
        </p:spPr>
      </p:pic>
    </p:spTree>
    <p:extLst>
      <p:ext uri="{BB962C8B-B14F-4D97-AF65-F5344CB8AC3E}">
        <p14:creationId xmlns:p14="http://schemas.microsoft.com/office/powerpoint/2010/main" val="2790893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36F6CE-608A-443B-85C0-653BAA949C10}"/>
              </a:ext>
            </a:extLst>
          </p:cNvPr>
          <p:cNvPicPr>
            <a:picLocks noChangeAspect="1"/>
          </p:cNvPicPr>
          <p:nvPr/>
        </p:nvPicPr>
        <p:blipFill>
          <a:blip r:embed="rId2"/>
          <a:stretch>
            <a:fillRect/>
          </a:stretch>
        </p:blipFill>
        <p:spPr>
          <a:xfrm>
            <a:off x="5890133" y="3684791"/>
            <a:ext cx="1444781" cy="1159691"/>
          </a:xfrm>
          <a:prstGeom prst="rect">
            <a:avLst/>
          </a:prstGeom>
        </p:spPr>
      </p:pic>
      <p:pic>
        <p:nvPicPr>
          <p:cNvPr id="31" name="Picture 30">
            <a:extLst>
              <a:ext uri="{FF2B5EF4-FFF2-40B4-BE49-F238E27FC236}">
                <a16:creationId xmlns:a16="http://schemas.microsoft.com/office/drawing/2014/main" id="{B8483460-EBA6-4D6A-B06B-D3B4FC242704}"/>
              </a:ext>
            </a:extLst>
          </p:cNvPr>
          <p:cNvPicPr>
            <a:picLocks noChangeAspect="1"/>
          </p:cNvPicPr>
          <p:nvPr/>
        </p:nvPicPr>
        <p:blipFill>
          <a:blip r:embed="rId3"/>
          <a:stretch>
            <a:fillRect/>
          </a:stretch>
        </p:blipFill>
        <p:spPr>
          <a:xfrm>
            <a:off x="8480123" y="4161858"/>
            <a:ext cx="732619" cy="947931"/>
          </a:xfrm>
          <a:prstGeom prst="rect">
            <a:avLst/>
          </a:prstGeom>
        </p:spPr>
      </p:pic>
      <p:pic>
        <p:nvPicPr>
          <p:cNvPr id="30" name="Picture 29">
            <a:extLst>
              <a:ext uri="{FF2B5EF4-FFF2-40B4-BE49-F238E27FC236}">
                <a16:creationId xmlns:a16="http://schemas.microsoft.com/office/drawing/2014/main" id="{44FD5A39-454F-4B88-A230-C26BC5C36E0E}"/>
              </a:ext>
            </a:extLst>
          </p:cNvPr>
          <p:cNvPicPr>
            <a:picLocks noChangeAspect="1"/>
          </p:cNvPicPr>
          <p:nvPr/>
        </p:nvPicPr>
        <p:blipFill>
          <a:blip r:embed="rId4"/>
          <a:stretch>
            <a:fillRect/>
          </a:stretch>
        </p:blipFill>
        <p:spPr>
          <a:xfrm>
            <a:off x="5775433" y="1256250"/>
            <a:ext cx="731897" cy="933900"/>
          </a:xfrm>
          <a:prstGeom prst="rect">
            <a:avLst/>
          </a:prstGeom>
        </p:spPr>
      </p:pic>
      <p:pic>
        <p:nvPicPr>
          <p:cNvPr id="32" name="Picture 31">
            <a:extLst>
              <a:ext uri="{FF2B5EF4-FFF2-40B4-BE49-F238E27FC236}">
                <a16:creationId xmlns:a16="http://schemas.microsoft.com/office/drawing/2014/main" id="{84648B49-3712-40DF-88E3-F28FAE44D093}"/>
              </a:ext>
            </a:extLst>
          </p:cNvPr>
          <p:cNvPicPr>
            <a:picLocks noChangeAspect="1"/>
          </p:cNvPicPr>
          <p:nvPr/>
        </p:nvPicPr>
        <p:blipFill>
          <a:blip r:embed="rId3"/>
          <a:stretch>
            <a:fillRect/>
          </a:stretch>
        </p:blipFill>
        <p:spPr>
          <a:xfrm>
            <a:off x="7664088" y="967563"/>
            <a:ext cx="701548" cy="907728"/>
          </a:xfrm>
          <a:prstGeom prst="rect">
            <a:avLst/>
          </a:prstGeom>
        </p:spPr>
      </p:pic>
      <p:sp>
        <p:nvSpPr>
          <p:cNvPr id="2" name="Title 1">
            <a:extLst>
              <a:ext uri="{FF2B5EF4-FFF2-40B4-BE49-F238E27FC236}">
                <a16:creationId xmlns:a16="http://schemas.microsoft.com/office/drawing/2014/main" id="{01001040-F87D-4AF7-824E-3C5FEB882E7E}"/>
              </a:ext>
            </a:extLst>
          </p:cNvPr>
          <p:cNvSpPr>
            <a:spLocks noGrp="1"/>
          </p:cNvSpPr>
          <p:nvPr>
            <p:ph type="title"/>
          </p:nvPr>
        </p:nvSpPr>
        <p:spPr/>
        <p:txBody>
          <a:bodyPr/>
          <a:lstStyle/>
          <a:p>
            <a:r>
              <a:rPr lang="en-AU" dirty="0"/>
              <a:t>Come work with us</a:t>
            </a:r>
          </a:p>
        </p:txBody>
      </p:sp>
      <p:sp>
        <p:nvSpPr>
          <p:cNvPr id="3" name="Text Placeholder 2">
            <a:extLst>
              <a:ext uri="{FF2B5EF4-FFF2-40B4-BE49-F238E27FC236}">
                <a16:creationId xmlns:a16="http://schemas.microsoft.com/office/drawing/2014/main" id="{6BF6E1E9-6715-4A84-ACED-3BE34C0F08F6}"/>
              </a:ext>
            </a:extLst>
          </p:cNvPr>
          <p:cNvSpPr>
            <a:spLocks noGrp="1"/>
          </p:cNvSpPr>
          <p:nvPr>
            <p:ph type="body" sz="quarter" idx="10"/>
          </p:nvPr>
        </p:nvSpPr>
        <p:spPr/>
        <p:txBody>
          <a:bodyPr/>
          <a:lstStyle/>
          <a:p>
            <a:r>
              <a:rPr lang="en-AU" dirty="0"/>
              <a:t>Machine Learning for Scientific Discovery</a:t>
            </a:r>
          </a:p>
        </p:txBody>
      </p:sp>
      <p:sp>
        <p:nvSpPr>
          <p:cNvPr id="4" name="Content Placeholder 3">
            <a:extLst>
              <a:ext uri="{FF2B5EF4-FFF2-40B4-BE49-F238E27FC236}">
                <a16:creationId xmlns:a16="http://schemas.microsoft.com/office/drawing/2014/main" id="{E25D48D4-DA46-4173-902A-C1FAA7C18BAF}"/>
              </a:ext>
            </a:extLst>
          </p:cNvPr>
          <p:cNvSpPr>
            <a:spLocks noGrp="1"/>
          </p:cNvSpPr>
          <p:nvPr>
            <p:ph idx="1"/>
          </p:nvPr>
        </p:nvSpPr>
        <p:spPr>
          <a:xfrm>
            <a:off x="421874" y="1270793"/>
            <a:ext cx="5484120" cy="3552508"/>
          </a:xfrm>
        </p:spPr>
        <p:txBody>
          <a:bodyPr>
            <a:normAutofit/>
          </a:bodyPr>
          <a:lstStyle/>
          <a:p>
            <a:r>
              <a:rPr lang="en-AU" dirty="0"/>
              <a:t>Work with an interdisciplinary group of EMCRs on challenging real world problems</a:t>
            </a:r>
          </a:p>
          <a:p>
            <a:r>
              <a:rPr lang="en-AU" dirty="0"/>
              <a:t>Develop new methods at the interface between statistics and MLAI</a:t>
            </a:r>
          </a:p>
          <a:p>
            <a:r>
              <a:rPr lang="en-AU" dirty="0"/>
              <a:t>Publish, network, and pitch new ideas</a:t>
            </a:r>
          </a:p>
          <a:p>
            <a:r>
              <a:rPr lang="en-AU" dirty="0"/>
              <a:t>Have impact on industrial, environmental and agricultural programs</a:t>
            </a:r>
            <a:br>
              <a:rPr lang="en-AU" dirty="0"/>
            </a:br>
            <a:endParaRPr lang="en-AU" dirty="0"/>
          </a:p>
          <a:p>
            <a:r>
              <a:rPr lang="en-AU" b="1" dirty="0"/>
              <a:t>Open positions at     </a:t>
            </a:r>
            <a:r>
              <a:rPr lang="en-AU" b="1" dirty="0">
                <a:hlinkClick r:id="rId5"/>
              </a:rPr>
              <a:t>https://jobs.csiro.au/</a:t>
            </a:r>
            <a:endParaRPr lang="en-AU" b="1" dirty="0"/>
          </a:p>
          <a:p>
            <a:endParaRPr lang="en-AU" dirty="0"/>
          </a:p>
        </p:txBody>
      </p:sp>
      <p:pic>
        <p:nvPicPr>
          <p:cNvPr id="15" name="Picture 2">
            <a:extLst>
              <a:ext uri="{FF2B5EF4-FFF2-40B4-BE49-F238E27FC236}">
                <a16:creationId xmlns:a16="http://schemas.microsoft.com/office/drawing/2014/main" id="{C7C0E226-D378-411D-837C-DBE0E4E4E9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8254" y="2451087"/>
            <a:ext cx="1212726" cy="1212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ED97752D-8D02-41D9-9614-B9CFA11933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5295" y="2984543"/>
            <a:ext cx="803152" cy="11596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83CF5975-FAE4-48E5-9FEA-EC51F4A080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02157" y="2695448"/>
            <a:ext cx="1266644"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ED26D723-B5F2-4E74-882E-E440306939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7625" y="720518"/>
            <a:ext cx="867981" cy="11573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E51A074A-86BD-4053-A323-F331688684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8880" y="937638"/>
            <a:ext cx="1142948"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CA2ED49-63D7-4705-A4BA-6CDE4D5C16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24465" y="2062277"/>
            <a:ext cx="565327" cy="7715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347E49C9-A6C8-4653-A945-2ED7C37606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40957" y="4216655"/>
            <a:ext cx="700425" cy="933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E9924158-E7A0-49D3-B5F3-35C0ECAB9F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34914" y="2911492"/>
            <a:ext cx="726182" cy="107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4F7CC9D-038D-4382-A696-B3788004326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073" y="49663"/>
            <a:ext cx="959474" cy="111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a:extLst>
              <a:ext uri="{FF2B5EF4-FFF2-40B4-BE49-F238E27FC236}">
                <a16:creationId xmlns:a16="http://schemas.microsoft.com/office/drawing/2014/main" id="{BCAF31C3-6E16-4F69-AA4F-142E34BAA5D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12686" y="1880361"/>
            <a:ext cx="1045585" cy="94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A8C27F5-E654-4A60-82AD-870186FA5D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84432" y="-20681"/>
            <a:ext cx="1250670" cy="835957"/>
          </a:xfrm>
          <a:prstGeom prst="rect">
            <a:avLst/>
          </a:prstGeom>
        </p:spPr>
      </p:pic>
      <p:pic>
        <p:nvPicPr>
          <p:cNvPr id="28" name="Picture 18">
            <a:extLst>
              <a:ext uri="{FF2B5EF4-FFF2-40B4-BE49-F238E27FC236}">
                <a16:creationId xmlns:a16="http://schemas.microsoft.com/office/drawing/2014/main" id="{10025625-7331-45BE-B0E8-C7D7FDB38AE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59991" y="-7218"/>
            <a:ext cx="1119087" cy="1119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39FA767-3776-4C51-B559-6C4393B43C9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26207" y="4140896"/>
            <a:ext cx="1484269" cy="989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DD3257-9307-4211-821F-A20DC80C41A2}"/>
              </a:ext>
            </a:extLst>
          </p:cNvPr>
          <p:cNvPicPr>
            <a:picLocks noChangeAspect="1"/>
          </p:cNvPicPr>
          <p:nvPr/>
        </p:nvPicPr>
        <p:blipFill>
          <a:blip r:embed="rId19"/>
          <a:stretch>
            <a:fillRect/>
          </a:stretch>
        </p:blipFill>
        <p:spPr>
          <a:xfrm>
            <a:off x="5465540" y="1970685"/>
            <a:ext cx="914835" cy="9547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F518F063-5393-48F9-8CD9-CC2D8013039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4851" y="4140896"/>
            <a:ext cx="859469" cy="954734"/>
          </a:xfrm>
          <a:prstGeom prst="rect">
            <a:avLst/>
          </a:prstGeom>
        </p:spPr>
      </p:pic>
      <p:sp>
        <p:nvSpPr>
          <p:cNvPr id="33" name="TextBox 32">
            <a:extLst>
              <a:ext uri="{FF2B5EF4-FFF2-40B4-BE49-F238E27FC236}">
                <a16:creationId xmlns:a16="http://schemas.microsoft.com/office/drawing/2014/main" id="{38212240-CE3E-4A06-A950-9FF3A996BCAA}"/>
              </a:ext>
            </a:extLst>
          </p:cNvPr>
          <p:cNvSpPr txBox="1"/>
          <p:nvPr/>
        </p:nvSpPr>
        <p:spPr>
          <a:xfrm>
            <a:off x="553383" y="4413082"/>
            <a:ext cx="4634484" cy="541046"/>
          </a:xfrm>
          <a:prstGeom prst="rect">
            <a:avLst/>
          </a:prstGeom>
          <a:noFill/>
        </p:spPr>
        <p:txBody>
          <a:bodyPr wrap="square">
            <a:spAutoFit/>
          </a:bodyPr>
          <a:lstStyle/>
          <a:p>
            <a:pPr marL="269993" lvl="2" indent="-269993">
              <a:lnSpc>
                <a:spcPct val="80000"/>
              </a:lnSpc>
              <a:spcAft>
                <a:spcPct val="0"/>
              </a:spcAft>
            </a:pPr>
            <a:r>
              <a:rPr lang="en-US" dirty="0"/>
              <a:t>cheng-soon.ong@data61.csiro.au</a:t>
            </a:r>
          </a:p>
          <a:p>
            <a:pPr marL="269993" lvl="2" indent="-269993">
              <a:lnSpc>
                <a:spcPct val="80000"/>
              </a:lnSpc>
              <a:spcAft>
                <a:spcPct val="0"/>
              </a:spcAft>
            </a:pPr>
            <a:r>
              <a:rPr lang="en-US" dirty="0">
                <a:hlinkClick r:id="rId21"/>
              </a:rPr>
              <a:t>https://research.csiro.au/mlai-fsp/</a:t>
            </a:r>
            <a:endParaRPr lang="en-US" dirty="0"/>
          </a:p>
        </p:txBody>
      </p:sp>
    </p:spTree>
    <p:extLst>
      <p:ext uri="{BB962C8B-B14F-4D97-AF65-F5344CB8AC3E}">
        <p14:creationId xmlns:p14="http://schemas.microsoft.com/office/powerpoint/2010/main" val="266598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1301" y="1044460"/>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317561"/>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53417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21957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05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94E50C-DC85-4F4B-8C6F-BBC01571B551}"/>
              </a:ext>
            </a:extLst>
          </p:cNvPr>
          <p:cNvSpPr>
            <a:spLocks noGrp="1"/>
          </p:cNvSpPr>
          <p:nvPr>
            <p:ph type="title"/>
          </p:nvPr>
        </p:nvSpPr>
        <p:spPr>
          <a:xfrm>
            <a:off x="1331640" y="123478"/>
            <a:ext cx="8640960" cy="639365"/>
          </a:xfrm>
        </p:spPr>
        <p:txBody>
          <a:bodyPr/>
          <a:lstStyle/>
          <a:p>
            <a:r>
              <a:rPr lang="en-AU" dirty="0"/>
              <a:t>Earth is round, and orbits the sun</a:t>
            </a:r>
          </a:p>
        </p:txBody>
      </p:sp>
      <p:sp>
        <p:nvSpPr>
          <p:cNvPr id="4" name="TextBox 3">
            <a:extLst>
              <a:ext uri="{FF2B5EF4-FFF2-40B4-BE49-F238E27FC236}">
                <a16:creationId xmlns:a16="http://schemas.microsoft.com/office/drawing/2014/main" id="{C487D443-2285-4338-94A7-2FC6E87BD441}"/>
              </a:ext>
            </a:extLst>
          </p:cNvPr>
          <p:cNvSpPr txBox="1"/>
          <p:nvPr/>
        </p:nvSpPr>
        <p:spPr>
          <a:xfrm>
            <a:off x="2132551" y="4457287"/>
            <a:ext cx="6759927" cy="369332"/>
          </a:xfrm>
          <a:prstGeom prst="rect">
            <a:avLst/>
          </a:prstGeom>
          <a:noFill/>
        </p:spPr>
        <p:txBody>
          <a:bodyPr wrap="none" rtlCol="0">
            <a:spAutoFit/>
          </a:bodyPr>
          <a:lstStyle/>
          <a:p>
            <a:r>
              <a:rPr lang="en-AU" dirty="0">
                <a:solidFill>
                  <a:schemeClr val="accent6"/>
                </a:solidFill>
              </a:rPr>
              <a:t>https://www.nasa.gov/image-feature/nasa-captures-epic-earth-image</a:t>
            </a:r>
          </a:p>
        </p:txBody>
      </p:sp>
      <p:pic>
        <p:nvPicPr>
          <p:cNvPr id="6" name="Picture 5" descr="A picture containing dark&#10;&#10;Description automatically generated">
            <a:extLst>
              <a:ext uri="{FF2B5EF4-FFF2-40B4-BE49-F238E27FC236}">
                <a16:creationId xmlns:a16="http://schemas.microsoft.com/office/drawing/2014/main" id="{ECACC19A-2048-4E82-BACD-79B2988931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710051"/>
            <a:ext cx="3744416" cy="3744416"/>
          </a:xfrm>
          <a:prstGeom prst="rect">
            <a:avLst/>
          </a:prstGeom>
        </p:spPr>
      </p:pic>
    </p:spTree>
    <p:extLst>
      <p:ext uri="{BB962C8B-B14F-4D97-AF65-F5344CB8AC3E}">
        <p14:creationId xmlns:p14="http://schemas.microsoft.com/office/powerpoint/2010/main" val="102367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FDAEB-2ABA-4E0A-B13B-DF0453C8F5FF}"/>
              </a:ext>
            </a:extLst>
          </p:cNvPr>
          <p:cNvSpPr>
            <a:spLocks noGrp="1"/>
          </p:cNvSpPr>
          <p:nvPr>
            <p:ph type="title"/>
          </p:nvPr>
        </p:nvSpPr>
        <p:spPr>
          <a:xfrm>
            <a:off x="1331640" y="91827"/>
            <a:ext cx="6840760" cy="639365"/>
          </a:xfrm>
        </p:spPr>
        <p:txBody>
          <a:bodyPr anchor="t">
            <a:normAutofit/>
          </a:bodyPr>
          <a:lstStyle/>
          <a:p>
            <a:r>
              <a:rPr lang="en-AU" dirty="0"/>
              <a:t>New knowledge about biology</a:t>
            </a:r>
          </a:p>
        </p:txBody>
      </p:sp>
      <p:sp>
        <p:nvSpPr>
          <p:cNvPr id="10" name="Content Placeholder 2">
            <a:extLst>
              <a:ext uri="{FF2B5EF4-FFF2-40B4-BE49-F238E27FC236}">
                <a16:creationId xmlns:a16="http://schemas.microsoft.com/office/drawing/2014/main" id="{5C2EB5C9-BEEC-4C99-80F2-1ADD11E48555}"/>
              </a:ext>
            </a:extLst>
          </p:cNvPr>
          <p:cNvSpPr>
            <a:spLocks noGrp="1"/>
          </p:cNvSpPr>
          <p:nvPr>
            <p:ph sz="half" idx="1"/>
          </p:nvPr>
        </p:nvSpPr>
        <p:spPr>
          <a:xfrm>
            <a:off x="251520" y="915566"/>
            <a:ext cx="5544616" cy="3816424"/>
          </a:xfrm>
        </p:spPr>
        <p:txBody>
          <a:bodyPr>
            <a:normAutofit/>
          </a:bodyPr>
          <a:lstStyle/>
          <a:p>
            <a:r>
              <a:rPr lang="en-AU" dirty="0"/>
              <a:t>Genomics has given us a new perspective that has demanded a complete recasting and expansion of the material on molecular genetics ...</a:t>
            </a:r>
            <a:br>
              <a:rPr lang="en-AU" dirty="0"/>
            </a:br>
            <a:br>
              <a:rPr lang="en-AU" dirty="0"/>
            </a:br>
            <a:endParaRPr lang="en-AU" dirty="0"/>
          </a:p>
          <a:p>
            <a:r>
              <a:rPr lang="en-AU" dirty="0"/>
              <a:t>The traditionally explanatory cartoons that we show on nearly every page of the book generally represent only the primitive first step toward an explanation.</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22DD5BBD-4107-41EF-9FE2-237428C7DC8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8224" y="915566"/>
            <a:ext cx="2238279" cy="3066136"/>
          </a:xfrm>
          <a:noFill/>
        </p:spPr>
      </p:pic>
    </p:spTree>
    <p:extLst>
      <p:ext uri="{BB962C8B-B14F-4D97-AF65-F5344CB8AC3E}">
        <p14:creationId xmlns:p14="http://schemas.microsoft.com/office/powerpoint/2010/main" val="125453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EAF24E-171F-42E9-A31E-F3EEB25302CC}"/>
              </a:ext>
            </a:extLst>
          </p:cNvPr>
          <p:cNvSpPr>
            <a:spLocks noGrp="1"/>
          </p:cNvSpPr>
          <p:nvPr>
            <p:ph idx="1"/>
          </p:nvPr>
        </p:nvSpPr>
        <p:spPr/>
        <p:txBody>
          <a:bodyPr/>
          <a:lstStyle/>
          <a:p>
            <a:r>
              <a:rPr lang="en-AU" dirty="0"/>
              <a:t>A lot of data</a:t>
            </a:r>
          </a:p>
          <a:p>
            <a:r>
              <a:rPr lang="en-AU" dirty="0"/>
              <a:t>Data is noisy</a:t>
            </a:r>
          </a:p>
          <a:p>
            <a:r>
              <a:rPr lang="en-AU" dirty="0"/>
              <a:t>Large number of features</a:t>
            </a:r>
          </a:p>
          <a:p>
            <a:r>
              <a:rPr lang="en-AU" dirty="0"/>
              <a:t>No precise biological theory</a:t>
            </a:r>
          </a:p>
          <a:p>
            <a:r>
              <a:rPr lang="en-AU" dirty="0"/>
              <a:t>Complex </a:t>
            </a:r>
          </a:p>
          <a:p>
            <a:endParaRPr lang="en-AU" dirty="0"/>
          </a:p>
        </p:txBody>
      </p:sp>
      <p:sp>
        <p:nvSpPr>
          <p:cNvPr id="3" name="Title 2">
            <a:extLst>
              <a:ext uri="{FF2B5EF4-FFF2-40B4-BE49-F238E27FC236}">
                <a16:creationId xmlns:a16="http://schemas.microsoft.com/office/drawing/2014/main" id="{E59D819D-8993-4B37-9883-21E816D8E0F2}"/>
              </a:ext>
            </a:extLst>
          </p:cNvPr>
          <p:cNvSpPr>
            <a:spLocks noGrp="1"/>
          </p:cNvSpPr>
          <p:nvPr>
            <p:ph type="title"/>
          </p:nvPr>
        </p:nvSpPr>
        <p:spPr/>
        <p:txBody>
          <a:bodyPr/>
          <a:lstStyle/>
          <a:p>
            <a:r>
              <a:rPr lang="en-AU" dirty="0"/>
              <a:t>Why machine learning for biological data?</a:t>
            </a:r>
          </a:p>
        </p:txBody>
      </p:sp>
      <p:sp>
        <p:nvSpPr>
          <p:cNvPr id="4" name="Rectangle: Rounded Corners 3">
            <a:extLst>
              <a:ext uri="{FF2B5EF4-FFF2-40B4-BE49-F238E27FC236}">
                <a16:creationId xmlns:a16="http://schemas.microsoft.com/office/drawing/2014/main" id="{CBE7FE2C-979B-4F87-B5F6-BAFC954E3CB8}"/>
              </a:ext>
            </a:extLst>
          </p:cNvPr>
          <p:cNvSpPr/>
          <p:nvPr/>
        </p:nvSpPr>
        <p:spPr>
          <a:xfrm>
            <a:off x="2195736" y="3795886"/>
            <a:ext cx="475252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Let the data do the talking!</a:t>
            </a:r>
          </a:p>
        </p:txBody>
      </p:sp>
    </p:spTree>
    <p:extLst>
      <p:ext uri="{BB962C8B-B14F-4D97-AF65-F5344CB8AC3E}">
        <p14:creationId xmlns:p14="http://schemas.microsoft.com/office/powerpoint/2010/main" val="311365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DFE1B-2C6C-4E2A-B6D2-D70C4142598E}"/>
              </a:ext>
            </a:extLst>
          </p:cNvPr>
          <p:cNvSpPr>
            <a:spLocks noGrp="1"/>
          </p:cNvSpPr>
          <p:nvPr>
            <p:ph idx="1"/>
          </p:nvPr>
        </p:nvSpPr>
        <p:spPr/>
        <p:txBody>
          <a:bodyPr/>
          <a:lstStyle/>
          <a:p>
            <a:r>
              <a:rPr lang="en-AU" dirty="0"/>
              <a:t>Representing biological sequences (8 Nov 2021)</a:t>
            </a:r>
          </a:p>
          <a:p>
            <a:pPr lvl="1"/>
            <a:r>
              <a:rPr lang="en-AU" dirty="0"/>
              <a:t>DNA, RNA, protein sequences have categorical states</a:t>
            </a:r>
          </a:p>
          <a:p>
            <a:pPr lvl="1"/>
            <a:r>
              <a:rPr lang="en-AU" dirty="0"/>
              <a:t>Machine learning expects numbers</a:t>
            </a:r>
            <a:br>
              <a:rPr lang="en-AU" dirty="0"/>
            </a:br>
            <a:endParaRPr lang="en-AU" dirty="0"/>
          </a:p>
          <a:p>
            <a:r>
              <a:rPr lang="en-AU" dirty="0"/>
              <a:t>High dimensions, low sample size (9 Nov 2021)</a:t>
            </a:r>
          </a:p>
          <a:p>
            <a:pPr lvl="1"/>
            <a:r>
              <a:rPr lang="en-AU" dirty="0"/>
              <a:t>Sensors are getting cheaper</a:t>
            </a:r>
          </a:p>
          <a:p>
            <a:pPr lvl="1"/>
            <a:r>
              <a:rPr lang="en-AU" dirty="0"/>
              <a:t>Samples (e.g. patients) are rare</a:t>
            </a:r>
            <a:br>
              <a:rPr lang="en-AU" dirty="0"/>
            </a:br>
            <a:endParaRPr lang="en-AU" dirty="0"/>
          </a:p>
          <a:p>
            <a:r>
              <a:rPr lang="en-AU" dirty="0"/>
              <a:t>Designing genomic sequences (may squeeze this in)</a:t>
            </a:r>
          </a:p>
        </p:txBody>
      </p:sp>
      <p:sp>
        <p:nvSpPr>
          <p:cNvPr id="3" name="Title 2">
            <a:extLst>
              <a:ext uri="{FF2B5EF4-FFF2-40B4-BE49-F238E27FC236}">
                <a16:creationId xmlns:a16="http://schemas.microsoft.com/office/drawing/2014/main" id="{EA423D8C-9F31-446A-9192-FA3643566834}"/>
              </a:ext>
            </a:extLst>
          </p:cNvPr>
          <p:cNvSpPr>
            <a:spLocks noGrp="1"/>
          </p:cNvSpPr>
          <p:nvPr>
            <p:ph type="title"/>
          </p:nvPr>
        </p:nvSpPr>
        <p:spPr/>
        <p:txBody>
          <a:bodyPr/>
          <a:lstStyle/>
          <a:p>
            <a:r>
              <a:rPr lang="en-AU" dirty="0"/>
              <a:t>Topics for OAMLS 2021</a:t>
            </a:r>
          </a:p>
        </p:txBody>
      </p:sp>
      <p:grpSp>
        <p:nvGrpSpPr>
          <p:cNvPr id="6" name="Group 5">
            <a:extLst>
              <a:ext uri="{FF2B5EF4-FFF2-40B4-BE49-F238E27FC236}">
                <a16:creationId xmlns:a16="http://schemas.microsoft.com/office/drawing/2014/main" id="{AB1F19A5-32D9-4572-8C66-894306FA31A1}"/>
              </a:ext>
            </a:extLst>
          </p:cNvPr>
          <p:cNvGrpSpPr/>
          <p:nvPr/>
        </p:nvGrpSpPr>
        <p:grpSpPr>
          <a:xfrm>
            <a:off x="5940152" y="555526"/>
            <a:ext cx="2880320" cy="720080"/>
            <a:chOff x="5940152" y="555526"/>
            <a:chExt cx="2880320" cy="720080"/>
          </a:xfrm>
        </p:grpSpPr>
        <p:sp>
          <p:nvSpPr>
            <p:cNvPr id="4" name="Rectangle: Rounded Corners 3">
              <a:extLst>
                <a:ext uri="{FF2B5EF4-FFF2-40B4-BE49-F238E27FC236}">
                  <a16:creationId xmlns:a16="http://schemas.microsoft.com/office/drawing/2014/main" id="{A4720D60-3296-460A-ADC5-826DCAC2DECA}"/>
                </a:ext>
              </a:extLst>
            </p:cNvPr>
            <p:cNvSpPr/>
            <p:nvPr/>
          </p:nvSpPr>
          <p:spPr>
            <a:xfrm>
              <a:off x="5940152" y="555526"/>
              <a:ext cx="288032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Picture 2">
              <a:extLst>
                <a:ext uri="{FF2B5EF4-FFF2-40B4-BE49-F238E27FC236}">
                  <a16:creationId xmlns:a16="http://schemas.microsoft.com/office/drawing/2014/main" id="{522C1034-2488-4AB1-83F3-0D45982088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912" y="756816"/>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7678731"/>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22E5BAC0-ABA6-4D8D-86B1-A9970D7344FA}"/>
    </a:ext>
  </a:ext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83BC8D37-3530-42BF-B8CF-1673C8E17CC7}"/>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A0381ED2-D871-431D-A8E1-CCAA5AEF78D2}"/>
    </a:ext>
  </a:extLst>
</a:theme>
</file>

<file path=ppt/theme/theme4.xml><?xml version="1.0" encoding="utf-8"?>
<a:theme xmlns:a="http://schemas.openxmlformats.org/drawingml/2006/main" name="2_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6DF3DBF3-0551-4A4E-823B-5E6A9378440F}"/>
    </a:ext>
  </a:extLst>
</a:theme>
</file>

<file path=ppt/theme/theme5.xml><?xml version="1.0" encoding="utf-8"?>
<a:theme xmlns:a="http://schemas.openxmlformats.org/drawingml/2006/main" name="US Lockup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5B64B5B4-E1D8-4C1B-A633-4905EE9FF439}"/>
    </a:ext>
  </a:extLst>
</a:theme>
</file>

<file path=ppt/theme/theme6.xml><?xml version="1.0" encoding="utf-8"?>
<a:theme xmlns:a="http://schemas.openxmlformats.org/drawingml/2006/main" name="US Lockup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976207B6-97BE-476D-BFFC-48250EDD3C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3853</TotalTime>
  <Words>2392</Words>
  <Application>Microsoft Office PowerPoint</Application>
  <PresentationFormat>On-screen Show (16:9)</PresentationFormat>
  <Paragraphs>326</Paragraphs>
  <Slides>41</Slides>
  <Notes>9</Notes>
  <HiddenSlides>17</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41</vt:i4>
      </vt:variant>
    </vt:vector>
  </HeadingPairs>
  <TitlesOfParts>
    <vt:vector size="51" baseType="lpstr">
      <vt:lpstr>Arial</vt:lpstr>
      <vt:lpstr>Calibri</vt:lpstr>
      <vt:lpstr>Times New Roman</vt:lpstr>
      <vt:lpstr>CSIRO vertical</vt:lpstr>
      <vt:lpstr>CSIRO horizontal</vt:lpstr>
      <vt:lpstr>Data61 vertical</vt:lpstr>
      <vt:lpstr>2_CSIRO horizontal</vt:lpstr>
      <vt:lpstr>US Lockup vertical</vt:lpstr>
      <vt:lpstr>US Lockup horizontal</vt:lpstr>
      <vt:lpstr>Acrobat Document</vt:lpstr>
      <vt:lpstr>Computational Biology – Part 1</vt:lpstr>
      <vt:lpstr>Given some data</vt:lpstr>
      <vt:lpstr>Fit a model to data</vt:lpstr>
      <vt:lpstr>Build a classifier</vt:lpstr>
      <vt:lpstr>What is Machine Learning?</vt:lpstr>
      <vt:lpstr>Earth is round, and orbits the sun</vt:lpstr>
      <vt:lpstr>New knowledge about biology</vt:lpstr>
      <vt:lpstr>Why machine learning for biological data?</vt:lpstr>
      <vt:lpstr>Topics for OAMLS 2021</vt:lpstr>
      <vt:lpstr>PowerPoint Presentation</vt:lpstr>
      <vt:lpstr>What is Machine Learning?</vt:lpstr>
      <vt:lpstr>PowerPoint Presentation</vt:lpstr>
      <vt:lpstr>A – Active Learning</vt:lpstr>
      <vt:lpstr>B – Bandits / Bayesian Optimisation</vt:lpstr>
      <vt:lpstr>C – Choice Theory</vt:lpstr>
      <vt:lpstr>DE – Design of Experiments</vt:lpstr>
      <vt:lpstr>ABCDE: what are we sorting?</vt:lpstr>
      <vt:lpstr>ABCDE – what are we sorting?</vt:lpstr>
      <vt:lpstr>Thank you!</vt:lpstr>
      <vt:lpstr>Computational Biology – Part 2</vt:lpstr>
      <vt:lpstr>We have the human genome</vt:lpstr>
      <vt:lpstr>What is a microscope?</vt:lpstr>
      <vt:lpstr>Why is ML for Comp Bio hard?</vt:lpstr>
      <vt:lpstr>Deep data / fat data / wide data</vt:lpstr>
      <vt:lpstr>Machine learning for  scientific discovery</vt:lpstr>
      <vt:lpstr>What is scientific discovery?</vt:lpstr>
      <vt:lpstr>Scientific discovery with machine learning</vt:lpstr>
      <vt:lpstr>What is a Telescope?</vt:lpstr>
      <vt:lpstr>Classification of Radio Galaxies</vt:lpstr>
      <vt:lpstr>Invasive species mapping</vt:lpstr>
      <vt:lpstr>What is a Map?</vt:lpstr>
      <vt:lpstr>Climate Modelling</vt:lpstr>
      <vt:lpstr>PowerPoint Presentation</vt:lpstr>
      <vt:lpstr>What is a microscope?</vt:lpstr>
      <vt:lpstr>Sequences …</vt:lpstr>
      <vt:lpstr>MLAI augmented SynBio</vt:lpstr>
      <vt:lpstr>PowerPoint Presentation</vt:lpstr>
      <vt:lpstr>Data is measured for a reason</vt:lpstr>
      <vt:lpstr>Summary</vt:lpstr>
      <vt:lpstr>Parting thought…</vt:lpstr>
      <vt:lpstr>Come work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ABCDE: What to do with a predictor?</dc:title>
  <dc:creator>Ong, Cheng Soon (Data61, Black Mountain)</dc:creator>
  <cp:lastModifiedBy>Ong, Cheng Soon (Data61, Black Mountain)</cp:lastModifiedBy>
  <cp:revision>162</cp:revision>
  <dcterms:created xsi:type="dcterms:W3CDTF">2020-07-06T12:13:05Z</dcterms:created>
  <dcterms:modified xsi:type="dcterms:W3CDTF">2021-11-08T01:58:42Z</dcterms:modified>
</cp:coreProperties>
</file>